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739" r:id="rId5"/>
    <p:sldMasterId id="2147483670" r:id="rId6"/>
    <p:sldMasterId id="2147483675" r:id="rId7"/>
    <p:sldMasterId id="2147483671" r:id="rId8"/>
    <p:sldMasterId id="2147483753" r:id="rId9"/>
  </p:sldMasterIdLst>
  <p:notesMasterIdLst>
    <p:notesMasterId r:id="rId29"/>
  </p:notesMasterIdLst>
  <p:sldIdLst>
    <p:sldId id="6551" r:id="rId10"/>
    <p:sldId id="6584" r:id="rId11"/>
    <p:sldId id="6573" r:id="rId12"/>
    <p:sldId id="6620" r:id="rId13"/>
    <p:sldId id="6621" r:id="rId14"/>
    <p:sldId id="6641" r:id="rId15"/>
    <p:sldId id="6646" r:id="rId16"/>
    <p:sldId id="6669" r:id="rId17"/>
    <p:sldId id="6628" r:id="rId18"/>
    <p:sldId id="6596" r:id="rId19"/>
    <p:sldId id="6588" r:id="rId20"/>
    <p:sldId id="6622" r:id="rId21"/>
    <p:sldId id="6601" r:id="rId22"/>
    <p:sldId id="6602" r:id="rId23"/>
    <p:sldId id="6604" r:id="rId24"/>
    <p:sldId id="6611" r:id="rId25"/>
    <p:sldId id="6619" r:id="rId26"/>
    <p:sldId id="6678" r:id="rId27"/>
    <p:sldId id="6401"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AEEA55-B857-4D11-F48B-E664A484D85A}" name="Dhanasekaran, Balakrishna (BW-ATL)" initials="DB(A" userId="S::balakrishna.dhanasekaran@barry-wehmiller.com::2c0b30b0-6b0a-46b1-bc88-03c0d47b2f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rupalli, Pooja (BW-STL)" initials="PP(S" lastIdx="6" clrIdx="6">
    <p:extLst>
      <p:ext uri="{19B8F6BF-5375-455C-9EA6-DF929625EA0E}">
        <p15:presenceInfo xmlns:p15="http://schemas.microsoft.com/office/powerpoint/2012/main" userId="S::pooja.parupalli@barry-wehmiller.com::6d6f48a8-79fc-485c-9861-a45ec1879f14" providerId="AD"/>
      </p:ext>
    </p:extLst>
  </p:cmAuthor>
  <p:cmAuthor id="1" name="Baum, Mark (DG-STL-HQ)" initials="BM(" lastIdx="4" clrIdx="0"/>
  <p:cmAuthor id="2" name="Spencer, Rhonda (BW-STL)" initials="SR(" lastIdx="1" clrIdx="1"/>
  <p:cmAuthor id="3" name="Zygmund, Alexis (BW-STL)" initials="ZA(" lastIdx="6" clrIdx="2"/>
  <p:cmAuthor id="4" name="Blakney, Stan (PCMC-GB)" initials="B(" lastIdx="1" clrIdx="3"/>
  <p:cmAuthor id="5" name="Thomas" initials="T" lastIdx="1" clrIdx="4"/>
  <p:cmAuthor id="6" name="Rudder, Mary (BW-STL)" initials="RM(S"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F0D"/>
    <a:srgbClr val="CBD6ED"/>
    <a:srgbClr val="0000FF"/>
    <a:srgbClr val="005B55"/>
    <a:srgbClr val="00B5A9"/>
    <a:srgbClr val="767171"/>
    <a:srgbClr val="FFFFFF"/>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59398-A519-4BE8-8845-2F9BA1C7CCA3}" v="3" dt="2025-01-30T14:15:00.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40" autoAdjust="0"/>
  </p:normalViewPr>
  <p:slideViewPr>
    <p:cSldViewPr snapToGrid="0">
      <p:cViewPr varScale="1">
        <p:scale>
          <a:sx n="71" d="100"/>
          <a:sy n="71" d="100"/>
        </p:scale>
        <p:origin x="82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67B6F-6493-4956-82A1-861EFC39ADE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BBF93D9-8A38-4A36-BBF5-990E5D12172A}">
      <dgm:prSet phldrT="[Text]"/>
      <dgm:spPr/>
      <dgm:t>
        <a:bodyPr/>
        <a:lstStyle/>
        <a:p>
          <a:r>
            <a:rPr lang="en-US" dirty="0"/>
            <a:t>Get Better Products to Market, Faster</a:t>
          </a:r>
        </a:p>
      </dgm:t>
    </dgm:pt>
    <dgm:pt modelId="{381727E2-634B-424F-B766-7FE29E4A4AAF}" type="parTrans" cxnId="{8B2D91E3-0772-48E1-BD8C-5C634CE4E348}">
      <dgm:prSet/>
      <dgm:spPr/>
      <dgm:t>
        <a:bodyPr/>
        <a:lstStyle/>
        <a:p>
          <a:endParaRPr lang="en-US"/>
        </a:p>
      </dgm:t>
    </dgm:pt>
    <dgm:pt modelId="{9611300C-5BC5-423E-90E7-0DC19CA09252}" type="sibTrans" cxnId="{8B2D91E3-0772-48E1-BD8C-5C634CE4E348}">
      <dgm:prSet/>
      <dgm:spPr/>
      <dgm:t>
        <a:bodyPr/>
        <a:lstStyle/>
        <a:p>
          <a:endParaRPr lang="en-US"/>
        </a:p>
      </dgm:t>
    </dgm:pt>
    <dgm:pt modelId="{6D2A2914-C41D-48D0-BD49-803D15B0B0FD}">
      <dgm:prSet phldrT="[Text]"/>
      <dgm:spPr/>
      <dgm:t>
        <a:bodyPr/>
        <a:lstStyle/>
        <a:p>
          <a:r>
            <a:rPr lang="en-US" dirty="0"/>
            <a:t>Enable On-Demand Digital Manufacturing</a:t>
          </a:r>
        </a:p>
      </dgm:t>
    </dgm:pt>
    <dgm:pt modelId="{9C2BC9DD-CF90-404F-9CBE-6E63CB6B3A11}" type="parTrans" cxnId="{69A50B7B-8271-49D3-9F02-50B9AA94BA63}">
      <dgm:prSet/>
      <dgm:spPr/>
      <dgm:t>
        <a:bodyPr/>
        <a:lstStyle/>
        <a:p>
          <a:endParaRPr lang="en-US"/>
        </a:p>
      </dgm:t>
    </dgm:pt>
    <dgm:pt modelId="{297B55BE-AF15-4A9B-8762-6A0F0DEA0743}" type="sibTrans" cxnId="{69A50B7B-8271-49D3-9F02-50B9AA94BA63}">
      <dgm:prSet/>
      <dgm:spPr/>
      <dgm:t>
        <a:bodyPr/>
        <a:lstStyle/>
        <a:p>
          <a:endParaRPr lang="en-US"/>
        </a:p>
      </dgm:t>
    </dgm:pt>
    <dgm:pt modelId="{853C2508-EF8E-485F-980A-A9300F258AF6}">
      <dgm:prSet phldrT="[Text]"/>
      <dgm:spPr/>
      <dgm:t>
        <a:bodyPr/>
        <a:lstStyle/>
        <a:p>
          <a:r>
            <a:rPr lang="en-US" dirty="0"/>
            <a:t>Enhance Operations</a:t>
          </a:r>
        </a:p>
      </dgm:t>
    </dgm:pt>
    <dgm:pt modelId="{C2086A03-EE42-4027-B7CD-E6DE5FFB1D0D}" type="parTrans" cxnId="{B45D256D-3F5B-49EA-9FB4-9BE9696034F6}">
      <dgm:prSet/>
      <dgm:spPr/>
      <dgm:t>
        <a:bodyPr/>
        <a:lstStyle/>
        <a:p>
          <a:endParaRPr lang="en-US"/>
        </a:p>
      </dgm:t>
    </dgm:pt>
    <dgm:pt modelId="{24760399-F993-4CD8-A241-F9D8F9471D71}" type="sibTrans" cxnId="{B45D256D-3F5B-49EA-9FB4-9BE9696034F6}">
      <dgm:prSet/>
      <dgm:spPr/>
      <dgm:t>
        <a:bodyPr/>
        <a:lstStyle/>
        <a:p>
          <a:endParaRPr lang="en-US"/>
        </a:p>
      </dgm:t>
    </dgm:pt>
    <dgm:pt modelId="{7F459F4C-B590-49BD-92EB-57FCA416E1D9}">
      <dgm:prSet phldrT="[Text]"/>
      <dgm:spPr/>
      <dgm:t>
        <a:bodyPr/>
        <a:lstStyle/>
        <a:p>
          <a:r>
            <a:rPr lang="en-US" dirty="0"/>
            <a:t>Improve Customer Responsiveness</a:t>
          </a:r>
        </a:p>
      </dgm:t>
    </dgm:pt>
    <dgm:pt modelId="{F850A0BD-1EAB-4B78-A067-DD984B8E5019}" type="parTrans" cxnId="{DF97DBF6-ECC6-46FC-A99A-072D3C2F381F}">
      <dgm:prSet/>
      <dgm:spPr/>
      <dgm:t>
        <a:bodyPr/>
        <a:lstStyle/>
        <a:p>
          <a:endParaRPr lang="en-US"/>
        </a:p>
      </dgm:t>
    </dgm:pt>
    <dgm:pt modelId="{1B9CDB02-428C-4326-89D2-8B04E9EF23F8}" type="sibTrans" cxnId="{DF97DBF6-ECC6-46FC-A99A-072D3C2F381F}">
      <dgm:prSet/>
      <dgm:spPr/>
      <dgm:t>
        <a:bodyPr/>
        <a:lstStyle/>
        <a:p>
          <a:endParaRPr lang="en-US"/>
        </a:p>
      </dgm:t>
    </dgm:pt>
    <dgm:pt modelId="{8F36E94A-AB64-4A80-A37F-DCB6AC02A14E}" type="pres">
      <dgm:prSet presAssocID="{98767B6F-6493-4956-82A1-861EFC39ADE1}" presName="matrix" presStyleCnt="0">
        <dgm:presLayoutVars>
          <dgm:chMax val="1"/>
          <dgm:dir/>
          <dgm:resizeHandles val="exact"/>
        </dgm:presLayoutVars>
      </dgm:prSet>
      <dgm:spPr/>
    </dgm:pt>
    <dgm:pt modelId="{00209896-5CBB-40C7-88B4-ED6EC1C9DB60}" type="pres">
      <dgm:prSet presAssocID="{98767B6F-6493-4956-82A1-861EFC39ADE1}" presName="diamond" presStyleLbl="bgShp" presStyleIdx="0" presStyleCnt="1"/>
      <dgm:spPr/>
    </dgm:pt>
    <dgm:pt modelId="{F246720A-F8AE-491D-B29D-98EA2CFFD354}" type="pres">
      <dgm:prSet presAssocID="{98767B6F-6493-4956-82A1-861EFC39ADE1}" presName="quad1" presStyleLbl="node1" presStyleIdx="0" presStyleCnt="4">
        <dgm:presLayoutVars>
          <dgm:chMax val="0"/>
          <dgm:chPref val="0"/>
          <dgm:bulletEnabled val="1"/>
        </dgm:presLayoutVars>
      </dgm:prSet>
      <dgm:spPr/>
    </dgm:pt>
    <dgm:pt modelId="{AD5FBF44-D879-4EFC-836E-DD177437D4D5}" type="pres">
      <dgm:prSet presAssocID="{98767B6F-6493-4956-82A1-861EFC39ADE1}" presName="quad2" presStyleLbl="node1" presStyleIdx="1" presStyleCnt="4">
        <dgm:presLayoutVars>
          <dgm:chMax val="0"/>
          <dgm:chPref val="0"/>
          <dgm:bulletEnabled val="1"/>
        </dgm:presLayoutVars>
      </dgm:prSet>
      <dgm:spPr/>
    </dgm:pt>
    <dgm:pt modelId="{F943C5C3-9927-4462-88BF-4F5EE78B9042}" type="pres">
      <dgm:prSet presAssocID="{98767B6F-6493-4956-82A1-861EFC39ADE1}" presName="quad3" presStyleLbl="node1" presStyleIdx="2" presStyleCnt="4">
        <dgm:presLayoutVars>
          <dgm:chMax val="0"/>
          <dgm:chPref val="0"/>
          <dgm:bulletEnabled val="1"/>
        </dgm:presLayoutVars>
      </dgm:prSet>
      <dgm:spPr/>
    </dgm:pt>
    <dgm:pt modelId="{9D54247A-22F1-4BFE-B7EF-3367EC3E93DA}" type="pres">
      <dgm:prSet presAssocID="{98767B6F-6493-4956-82A1-861EFC39ADE1}" presName="quad4" presStyleLbl="node1" presStyleIdx="3" presStyleCnt="4">
        <dgm:presLayoutVars>
          <dgm:chMax val="0"/>
          <dgm:chPref val="0"/>
          <dgm:bulletEnabled val="1"/>
        </dgm:presLayoutVars>
      </dgm:prSet>
      <dgm:spPr/>
    </dgm:pt>
  </dgm:ptLst>
  <dgm:cxnLst>
    <dgm:cxn modelId="{B45D256D-3F5B-49EA-9FB4-9BE9696034F6}" srcId="{98767B6F-6493-4956-82A1-861EFC39ADE1}" destId="{853C2508-EF8E-485F-980A-A9300F258AF6}" srcOrd="3" destOrd="0" parTransId="{C2086A03-EE42-4027-B7CD-E6DE5FFB1D0D}" sibTransId="{24760399-F993-4CD8-A241-F9D8F9471D71}"/>
    <dgm:cxn modelId="{69A50B7B-8271-49D3-9F02-50B9AA94BA63}" srcId="{98767B6F-6493-4956-82A1-861EFC39ADE1}" destId="{6D2A2914-C41D-48D0-BD49-803D15B0B0FD}" srcOrd="1" destOrd="0" parTransId="{9C2BC9DD-CF90-404F-9CBE-6E63CB6B3A11}" sibTransId="{297B55BE-AF15-4A9B-8762-6A0F0DEA0743}"/>
    <dgm:cxn modelId="{C7AF589C-4DDB-4FDA-A588-42524FAEB9A4}" type="presOf" srcId="{7F459F4C-B590-49BD-92EB-57FCA416E1D9}" destId="{F943C5C3-9927-4462-88BF-4F5EE78B9042}" srcOrd="0" destOrd="0" presId="urn:microsoft.com/office/officeart/2005/8/layout/matrix3"/>
    <dgm:cxn modelId="{C6AD35D4-FCD8-493D-B3C4-487A4FE3B7EE}" type="presOf" srcId="{98767B6F-6493-4956-82A1-861EFC39ADE1}" destId="{8F36E94A-AB64-4A80-A37F-DCB6AC02A14E}" srcOrd="0" destOrd="0" presId="urn:microsoft.com/office/officeart/2005/8/layout/matrix3"/>
    <dgm:cxn modelId="{E92E9FDF-6E7C-4334-95E2-F25C81435084}" type="presOf" srcId="{6D2A2914-C41D-48D0-BD49-803D15B0B0FD}" destId="{AD5FBF44-D879-4EFC-836E-DD177437D4D5}" srcOrd="0" destOrd="0" presId="urn:microsoft.com/office/officeart/2005/8/layout/matrix3"/>
    <dgm:cxn modelId="{8B2D91E3-0772-48E1-BD8C-5C634CE4E348}" srcId="{98767B6F-6493-4956-82A1-861EFC39ADE1}" destId="{FBBF93D9-8A38-4A36-BBF5-990E5D12172A}" srcOrd="0" destOrd="0" parTransId="{381727E2-634B-424F-B766-7FE29E4A4AAF}" sibTransId="{9611300C-5BC5-423E-90E7-0DC19CA09252}"/>
    <dgm:cxn modelId="{27670BF0-4A16-43AE-9550-AD3FEB5F2D4B}" type="presOf" srcId="{853C2508-EF8E-485F-980A-A9300F258AF6}" destId="{9D54247A-22F1-4BFE-B7EF-3367EC3E93DA}" srcOrd="0" destOrd="0" presId="urn:microsoft.com/office/officeart/2005/8/layout/matrix3"/>
    <dgm:cxn modelId="{B5A681F5-8317-41DC-8D5F-50717A45AA0F}" type="presOf" srcId="{FBBF93D9-8A38-4A36-BBF5-990E5D12172A}" destId="{F246720A-F8AE-491D-B29D-98EA2CFFD354}" srcOrd="0" destOrd="0" presId="urn:microsoft.com/office/officeart/2005/8/layout/matrix3"/>
    <dgm:cxn modelId="{DF97DBF6-ECC6-46FC-A99A-072D3C2F381F}" srcId="{98767B6F-6493-4956-82A1-861EFC39ADE1}" destId="{7F459F4C-B590-49BD-92EB-57FCA416E1D9}" srcOrd="2" destOrd="0" parTransId="{F850A0BD-1EAB-4B78-A067-DD984B8E5019}" sibTransId="{1B9CDB02-428C-4326-89D2-8B04E9EF23F8}"/>
    <dgm:cxn modelId="{EEC49F95-DAEB-458B-95F1-1B659B1F5C8E}" type="presParOf" srcId="{8F36E94A-AB64-4A80-A37F-DCB6AC02A14E}" destId="{00209896-5CBB-40C7-88B4-ED6EC1C9DB60}" srcOrd="0" destOrd="0" presId="urn:microsoft.com/office/officeart/2005/8/layout/matrix3"/>
    <dgm:cxn modelId="{719CDC8F-4E31-4BBE-A200-2DA06BCC9EF0}" type="presParOf" srcId="{8F36E94A-AB64-4A80-A37F-DCB6AC02A14E}" destId="{F246720A-F8AE-491D-B29D-98EA2CFFD354}" srcOrd="1" destOrd="0" presId="urn:microsoft.com/office/officeart/2005/8/layout/matrix3"/>
    <dgm:cxn modelId="{D53576A5-64CC-46DF-BFDA-ABFD8297D094}" type="presParOf" srcId="{8F36E94A-AB64-4A80-A37F-DCB6AC02A14E}" destId="{AD5FBF44-D879-4EFC-836E-DD177437D4D5}" srcOrd="2" destOrd="0" presId="urn:microsoft.com/office/officeart/2005/8/layout/matrix3"/>
    <dgm:cxn modelId="{608E3B0C-17DD-4E59-AF91-B013A71993AC}" type="presParOf" srcId="{8F36E94A-AB64-4A80-A37F-DCB6AC02A14E}" destId="{F943C5C3-9927-4462-88BF-4F5EE78B9042}" srcOrd="3" destOrd="0" presId="urn:microsoft.com/office/officeart/2005/8/layout/matrix3"/>
    <dgm:cxn modelId="{2BE8D726-B67F-41A9-8B1A-1AC5B537031A}" type="presParOf" srcId="{8F36E94A-AB64-4A80-A37F-DCB6AC02A14E}" destId="{9D54247A-22F1-4BFE-B7EF-3367EC3E93D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F5F58-118B-4271-B8B3-BE90A91ECCA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90905D7-6988-497D-9A0C-4C19CF810EBE}">
      <dgm:prSet phldrT="[Text]" custT="1"/>
      <dgm:spPr>
        <a:solidFill>
          <a:srgbClr val="002060"/>
        </a:solidFill>
        <a:ln>
          <a:solidFill>
            <a:srgbClr val="002060"/>
          </a:solidFill>
        </a:ln>
      </dgm:spPr>
      <dgm:t>
        <a:bodyPr/>
        <a:lstStyle/>
        <a:p>
          <a:r>
            <a:rPr lang="en-US" sz="1200" dirty="0"/>
            <a:t>AMC-Stuttgart</a:t>
          </a:r>
        </a:p>
      </dgm:t>
    </dgm:pt>
    <dgm:pt modelId="{375B16C9-B557-4DE1-9878-85835E30B944}" type="parTrans" cxnId="{F96925E6-78B9-42F1-8978-30BD7BC09E9E}">
      <dgm:prSet/>
      <dgm:spPr/>
      <dgm:t>
        <a:bodyPr/>
        <a:lstStyle/>
        <a:p>
          <a:endParaRPr lang="en-US"/>
        </a:p>
      </dgm:t>
    </dgm:pt>
    <dgm:pt modelId="{760FBE23-51B9-4D46-8050-323236BAD4E9}" type="sibTrans" cxnId="{F96925E6-78B9-42F1-8978-30BD7BC09E9E}">
      <dgm:prSet/>
      <dgm:spPr/>
      <dgm:t>
        <a:bodyPr/>
        <a:lstStyle/>
        <a:p>
          <a:endParaRPr lang="en-US"/>
        </a:p>
      </dgm:t>
    </dgm:pt>
    <dgm:pt modelId="{D7372199-417E-405A-AB48-53EEE53DB67F}">
      <dgm:prSet phldrT="[Text]"/>
      <dgm:spPr>
        <a:solidFill>
          <a:srgbClr val="0070C0"/>
        </a:solidFill>
      </dgm:spPr>
      <dgm:t>
        <a:bodyPr/>
        <a:lstStyle/>
        <a:p>
          <a:r>
            <a:rPr lang="en-US" dirty="0"/>
            <a:t>Neuwied</a:t>
          </a:r>
        </a:p>
      </dgm:t>
    </dgm:pt>
    <dgm:pt modelId="{16A49826-2B17-43C9-84D0-E0620954DFC4}" type="parTrans" cxnId="{5629C57A-E5EF-4E37-BCA5-31D91AACDE9D}">
      <dgm:prSet/>
      <dgm:spPr/>
      <dgm:t>
        <a:bodyPr/>
        <a:lstStyle/>
        <a:p>
          <a:endParaRPr lang="en-US"/>
        </a:p>
      </dgm:t>
    </dgm:pt>
    <dgm:pt modelId="{AC465C70-F9E8-4253-9515-54D6A45461D6}" type="sibTrans" cxnId="{5629C57A-E5EF-4E37-BCA5-31D91AACDE9D}">
      <dgm:prSet/>
      <dgm:spPr/>
      <dgm:t>
        <a:bodyPr/>
        <a:lstStyle/>
        <a:p>
          <a:endParaRPr lang="en-US"/>
        </a:p>
      </dgm:t>
    </dgm:pt>
    <dgm:pt modelId="{A1A2D75E-F01D-4D22-B0CF-13C7F90E7F1E}">
      <dgm:prSet phldrT="[Text]"/>
      <dgm:spPr>
        <a:solidFill>
          <a:srgbClr val="0070C0"/>
        </a:solidFill>
      </dgm:spPr>
      <dgm:t>
        <a:bodyPr/>
        <a:lstStyle/>
        <a:p>
          <a:r>
            <a:rPr lang="en-US" dirty="0"/>
            <a:t>BW-TEC</a:t>
          </a:r>
        </a:p>
      </dgm:t>
    </dgm:pt>
    <dgm:pt modelId="{6844CE8A-690B-4099-81B5-9ACC08457EF5}" type="parTrans" cxnId="{72812683-B373-4114-A1C9-31D2CE90B4D3}">
      <dgm:prSet/>
      <dgm:spPr/>
      <dgm:t>
        <a:bodyPr/>
        <a:lstStyle/>
        <a:p>
          <a:endParaRPr lang="en-US"/>
        </a:p>
      </dgm:t>
    </dgm:pt>
    <dgm:pt modelId="{FC9F80BF-4725-460D-9A12-98FB15621CAF}" type="sibTrans" cxnId="{72812683-B373-4114-A1C9-31D2CE90B4D3}">
      <dgm:prSet/>
      <dgm:spPr/>
      <dgm:t>
        <a:bodyPr/>
        <a:lstStyle/>
        <a:p>
          <a:endParaRPr lang="en-US"/>
        </a:p>
      </dgm:t>
    </dgm:pt>
    <dgm:pt modelId="{E1ADCC4B-08F5-481D-96D8-8098CF8D20A8}">
      <dgm:prSet phldrT="[Text]"/>
      <dgm:spPr>
        <a:solidFill>
          <a:srgbClr val="0070C0"/>
        </a:solidFill>
      </dgm:spPr>
      <dgm:t>
        <a:bodyPr/>
        <a:lstStyle/>
        <a:p>
          <a:r>
            <a:rPr lang="en-US" dirty="0"/>
            <a:t>Lucca</a:t>
          </a:r>
        </a:p>
      </dgm:t>
    </dgm:pt>
    <dgm:pt modelId="{5E8D4077-CC17-4111-9AA0-7353A40324B9}" type="parTrans" cxnId="{F7270126-FBD3-48C2-B043-8BF1E34E2F72}">
      <dgm:prSet/>
      <dgm:spPr/>
      <dgm:t>
        <a:bodyPr/>
        <a:lstStyle/>
        <a:p>
          <a:endParaRPr lang="en-US"/>
        </a:p>
      </dgm:t>
    </dgm:pt>
    <dgm:pt modelId="{C09ED5DD-E5F3-4EDC-A645-0A9CE624A08A}" type="sibTrans" cxnId="{F7270126-FBD3-48C2-B043-8BF1E34E2F72}">
      <dgm:prSet/>
      <dgm:spPr/>
      <dgm:t>
        <a:bodyPr/>
        <a:lstStyle/>
        <a:p>
          <a:endParaRPr lang="en-US"/>
        </a:p>
      </dgm:t>
    </dgm:pt>
    <dgm:pt modelId="{12990179-2643-4A7E-81E1-04F7273906EE}">
      <dgm:prSet phldrT="[Text]"/>
      <dgm:spPr>
        <a:solidFill>
          <a:srgbClr val="0070C0"/>
        </a:solidFill>
      </dgm:spPr>
      <dgm:t>
        <a:bodyPr/>
        <a:lstStyle/>
        <a:p>
          <a:r>
            <a:rPr lang="en-US" dirty="0"/>
            <a:t>Doncaster, Manchester, Nottingham</a:t>
          </a:r>
        </a:p>
      </dgm:t>
    </dgm:pt>
    <dgm:pt modelId="{45BA0D78-0897-466E-9F94-72E9DC38E9E7}" type="parTrans" cxnId="{32563E6F-EC2D-476C-84E4-1DE8E3AEF9C3}">
      <dgm:prSet/>
      <dgm:spPr/>
      <dgm:t>
        <a:bodyPr/>
        <a:lstStyle/>
        <a:p>
          <a:endParaRPr lang="en-US"/>
        </a:p>
      </dgm:t>
    </dgm:pt>
    <dgm:pt modelId="{C22E8AF6-688F-4C53-966A-C2E4161B07E8}" type="sibTrans" cxnId="{32563E6F-EC2D-476C-84E4-1DE8E3AEF9C3}">
      <dgm:prSet/>
      <dgm:spPr/>
      <dgm:t>
        <a:bodyPr/>
        <a:lstStyle/>
        <a:p>
          <a:endParaRPr lang="en-US"/>
        </a:p>
      </dgm:t>
    </dgm:pt>
    <dgm:pt modelId="{C45D1073-4293-4587-ADE4-D4E994581787}">
      <dgm:prSet phldrT="[Text]"/>
      <dgm:spPr>
        <a:solidFill>
          <a:srgbClr val="0070C0"/>
        </a:solidFill>
      </dgm:spPr>
      <dgm:t>
        <a:bodyPr/>
        <a:lstStyle/>
        <a:p>
          <a:r>
            <a:rPr lang="en-US" dirty="0"/>
            <a:t>Paris, </a:t>
          </a:r>
          <a:r>
            <a:rPr lang="en-US" dirty="0" err="1"/>
            <a:t>Terneuzen</a:t>
          </a:r>
          <a:r>
            <a:rPr lang="en-US" dirty="0"/>
            <a:t>, </a:t>
          </a:r>
          <a:r>
            <a:rPr lang="en-US" dirty="0" err="1"/>
            <a:t>Mestrino</a:t>
          </a:r>
          <a:r>
            <a:rPr lang="en-US" dirty="0"/>
            <a:t>, etc.</a:t>
          </a:r>
        </a:p>
      </dgm:t>
    </dgm:pt>
    <dgm:pt modelId="{77F583D6-1326-49BC-98D8-9CD1924C37C6}" type="parTrans" cxnId="{1CC0A26E-4FBF-45B5-84E6-599CBB4202CE}">
      <dgm:prSet/>
      <dgm:spPr/>
      <dgm:t>
        <a:bodyPr/>
        <a:lstStyle/>
        <a:p>
          <a:endParaRPr lang="en-US"/>
        </a:p>
      </dgm:t>
    </dgm:pt>
    <dgm:pt modelId="{3A0CA4C5-B2AB-45C9-B1A2-697190F7CB2E}" type="sibTrans" cxnId="{1CC0A26E-4FBF-45B5-84E6-599CBB4202CE}">
      <dgm:prSet/>
      <dgm:spPr/>
      <dgm:t>
        <a:bodyPr/>
        <a:lstStyle/>
        <a:p>
          <a:endParaRPr lang="en-US"/>
        </a:p>
      </dgm:t>
    </dgm:pt>
    <dgm:pt modelId="{C4F54302-3B0C-4F5C-BDD5-73A503326837}">
      <dgm:prSet phldrT="[Text]"/>
      <dgm:spPr>
        <a:solidFill>
          <a:srgbClr val="0070C0"/>
        </a:solidFill>
      </dgm:spPr>
      <dgm:t>
        <a:bodyPr/>
        <a:lstStyle/>
        <a:p>
          <a:r>
            <a:rPr lang="en-US" dirty="0"/>
            <a:t>Hamburg</a:t>
          </a:r>
        </a:p>
      </dgm:t>
    </dgm:pt>
    <dgm:pt modelId="{475AB7BF-92EC-4F1C-98A2-C6FB315901BF}" type="parTrans" cxnId="{2C37DDDE-E29E-4D3B-9BAF-7F20C9ED3324}">
      <dgm:prSet/>
      <dgm:spPr/>
      <dgm:t>
        <a:bodyPr/>
        <a:lstStyle/>
        <a:p>
          <a:endParaRPr lang="en-US"/>
        </a:p>
      </dgm:t>
    </dgm:pt>
    <dgm:pt modelId="{1050E8FD-A16A-4DAB-9B5D-6796D8CFBAC3}" type="sibTrans" cxnId="{2C37DDDE-E29E-4D3B-9BAF-7F20C9ED3324}">
      <dgm:prSet/>
      <dgm:spPr/>
      <dgm:t>
        <a:bodyPr/>
        <a:lstStyle/>
        <a:p>
          <a:endParaRPr lang="en-US"/>
        </a:p>
      </dgm:t>
    </dgm:pt>
    <dgm:pt modelId="{EC26DB08-6A6A-4865-94DE-3BCE15AC4598}">
      <dgm:prSet phldrT="[Text]"/>
      <dgm:spPr>
        <a:solidFill>
          <a:srgbClr val="0070C0"/>
        </a:solidFill>
      </dgm:spPr>
      <dgm:t>
        <a:bodyPr/>
        <a:lstStyle/>
        <a:p>
          <a:r>
            <a:rPr lang="en-US" dirty="0"/>
            <a:t>Stuttgart</a:t>
          </a:r>
        </a:p>
      </dgm:t>
    </dgm:pt>
    <dgm:pt modelId="{6A31C7D7-52AA-4065-8CBD-043023C4A26C}" type="parTrans" cxnId="{4D5A4E19-CB8D-40E2-8470-A1E77FF1D2A1}">
      <dgm:prSet/>
      <dgm:spPr/>
      <dgm:t>
        <a:bodyPr/>
        <a:lstStyle/>
        <a:p>
          <a:endParaRPr lang="en-US"/>
        </a:p>
      </dgm:t>
    </dgm:pt>
    <dgm:pt modelId="{FDDD1728-55AA-4D01-B831-BC776E85B8A7}" type="sibTrans" cxnId="{4D5A4E19-CB8D-40E2-8470-A1E77FF1D2A1}">
      <dgm:prSet/>
      <dgm:spPr/>
      <dgm:t>
        <a:bodyPr/>
        <a:lstStyle/>
        <a:p>
          <a:endParaRPr lang="en-US"/>
        </a:p>
      </dgm:t>
    </dgm:pt>
    <dgm:pt modelId="{DA05EB7D-0B19-47F1-8A10-1F8654BAAFC6}" type="pres">
      <dgm:prSet presAssocID="{4EEF5F58-118B-4271-B8B3-BE90A91ECCA2}" presName="cycle" presStyleCnt="0">
        <dgm:presLayoutVars>
          <dgm:chMax val="1"/>
          <dgm:dir/>
          <dgm:animLvl val="ctr"/>
          <dgm:resizeHandles val="exact"/>
        </dgm:presLayoutVars>
      </dgm:prSet>
      <dgm:spPr/>
    </dgm:pt>
    <dgm:pt modelId="{84E7047B-5EF4-4AC6-8C3A-42C7949C5DA8}" type="pres">
      <dgm:prSet presAssocID="{190905D7-6988-497D-9A0C-4C19CF810EBE}" presName="centerShape" presStyleLbl="node0" presStyleIdx="0" presStyleCnt="1" custScaleX="99538" custScaleY="99538"/>
      <dgm:spPr/>
    </dgm:pt>
    <dgm:pt modelId="{05F39DC4-C5F3-4E2B-8AAA-02D6768E2104}" type="pres">
      <dgm:prSet presAssocID="{16A49826-2B17-43C9-84D0-E0620954DFC4}" presName="Name9" presStyleLbl="parChTrans1D2" presStyleIdx="0" presStyleCnt="7"/>
      <dgm:spPr/>
    </dgm:pt>
    <dgm:pt modelId="{3F34E988-A818-44C7-8CBE-F5981C098223}" type="pres">
      <dgm:prSet presAssocID="{16A49826-2B17-43C9-84D0-E0620954DFC4}" presName="connTx" presStyleLbl="parChTrans1D2" presStyleIdx="0" presStyleCnt="7"/>
      <dgm:spPr/>
    </dgm:pt>
    <dgm:pt modelId="{2FF7CF83-5765-4F21-955A-226E6E0C6D46}" type="pres">
      <dgm:prSet presAssocID="{D7372199-417E-405A-AB48-53EEE53DB67F}" presName="node" presStyleLbl="node1" presStyleIdx="0" presStyleCnt="7">
        <dgm:presLayoutVars>
          <dgm:bulletEnabled val="1"/>
        </dgm:presLayoutVars>
      </dgm:prSet>
      <dgm:spPr/>
    </dgm:pt>
    <dgm:pt modelId="{63E79A5B-8094-4F4C-868C-598D337EE45E}" type="pres">
      <dgm:prSet presAssocID="{6844CE8A-690B-4099-81B5-9ACC08457EF5}" presName="Name9" presStyleLbl="parChTrans1D2" presStyleIdx="1" presStyleCnt="7"/>
      <dgm:spPr/>
    </dgm:pt>
    <dgm:pt modelId="{91F685D6-E304-4B46-8346-5ACB610C3033}" type="pres">
      <dgm:prSet presAssocID="{6844CE8A-690B-4099-81B5-9ACC08457EF5}" presName="connTx" presStyleLbl="parChTrans1D2" presStyleIdx="1" presStyleCnt="7"/>
      <dgm:spPr/>
    </dgm:pt>
    <dgm:pt modelId="{7288DC1F-6FF5-4E98-B0A0-85C7F5C2DB4F}" type="pres">
      <dgm:prSet presAssocID="{A1A2D75E-F01D-4D22-B0CF-13C7F90E7F1E}" presName="node" presStyleLbl="node1" presStyleIdx="1" presStyleCnt="7">
        <dgm:presLayoutVars>
          <dgm:bulletEnabled val="1"/>
        </dgm:presLayoutVars>
      </dgm:prSet>
      <dgm:spPr/>
    </dgm:pt>
    <dgm:pt modelId="{50805E47-96BA-4589-A271-C20EC2693039}" type="pres">
      <dgm:prSet presAssocID="{5E8D4077-CC17-4111-9AA0-7353A40324B9}" presName="Name9" presStyleLbl="parChTrans1D2" presStyleIdx="2" presStyleCnt="7"/>
      <dgm:spPr/>
    </dgm:pt>
    <dgm:pt modelId="{79DA4FFF-1646-40E5-A8D0-D843C85F7FA4}" type="pres">
      <dgm:prSet presAssocID="{5E8D4077-CC17-4111-9AA0-7353A40324B9}" presName="connTx" presStyleLbl="parChTrans1D2" presStyleIdx="2" presStyleCnt="7"/>
      <dgm:spPr/>
    </dgm:pt>
    <dgm:pt modelId="{422C41E5-39F0-4A59-888A-D9473929F670}" type="pres">
      <dgm:prSet presAssocID="{E1ADCC4B-08F5-481D-96D8-8098CF8D20A8}" presName="node" presStyleLbl="node1" presStyleIdx="2" presStyleCnt="7">
        <dgm:presLayoutVars>
          <dgm:bulletEnabled val="1"/>
        </dgm:presLayoutVars>
      </dgm:prSet>
      <dgm:spPr/>
    </dgm:pt>
    <dgm:pt modelId="{BDA56C74-3E54-407B-91B7-06DEA9D8C67A}" type="pres">
      <dgm:prSet presAssocID="{45BA0D78-0897-466E-9F94-72E9DC38E9E7}" presName="Name9" presStyleLbl="parChTrans1D2" presStyleIdx="3" presStyleCnt="7"/>
      <dgm:spPr/>
    </dgm:pt>
    <dgm:pt modelId="{DAB7A54F-2F73-4868-8740-C3A1874B2903}" type="pres">
      <dgm:prSet presAssocID="{45BA0D78-0897-466E-9F94-72E9DC38E9E7}" presName="connTx" presStyleLbl="parChTrans1D2" presStyleIdx="3" presStyleCnt="7"/>
      <dgm:spPr/>
    </dgm:pt>
    <dgm:pt modelId="{79D7DD43-7CCF-48DC-B3A1-37E0DAFEAD8C}" type="pres">
      <dgm:prSet presAssocID="{12990179-2643-4A7E-81E1-04F7273906EE}" presName="node" presStyleLbl="node1" presStyleIdx="3" presStyleCnt="7">
        <dgm:presLayoutVars>
          <dgm:bulletEnabled val="1"/>
        </dgm:presLayoutVars>
      </dgm:prSet>
      <dgm:spPr/>
    </dgm:pt>
    <dgm:pt modelId="{1E498553-0BDD-4DD5-8305-41C723361DD1}" type="pres">
      <dgm:prSet presAssocID="{77F583D6-1326-49BC-98D8-9CD1924C37C6}" presName="Name9" presStyleLbl="parChTrans1D2" presStyleIdx="4" presStyleCnt="7"/>
      <dgm:spPr/>
    </dgm:pt>
    <dgm:pt modelId="{7F2AD3F5-2ACB-4CA4-BFC3-3EE2B687A1F2}" type="pres">
      <dgm:prSet presAssocID="{77F583D6-1326-49BC-98D8-9CD1924C37C6}" presName="connTx" presStyleLbl="parChTrans1D2" presStyleIdx="4" presStyleCnt="7"/>
      <dgm:spPr/>
    </dgm:pt>
    <dgm:pt modelId="{6E22F431-9284-47B1-BEE8-719175ECCB43}" type="pres">
      <dgm:prSet presAssocID="{C45D1073-4293-4587-ADE4-D4E994581787}" presName="node" presStyleLbl="node1" presStyleIdx="4" presStyleCnt="7">
        <dgm:presLayoutVars>
          <dgm:bulletEnabled val="1"/>
        </dgm:presLayoutVars>
      </dgm:prSet>
      <dgm:spPr/>
    </dgm:pt>
    <dgm:pt modelId="{A069E146-EA00-4DB0-9F39-F709EADA3AD0}" type="pres">
      <dgm:prSet presAssocID="{475AB7BF-92EC-4F1C-98A2-C6FB315901BF}" presName="Name9" presStyleLbl="parChTrans1D2" presStyleIdx="5" presStyleCnt="7"/>
      <dgm:spPr/>
    </dgm:pt>
    <dgm:pt modelId="{ABB811EF-E209-40C0-A74C-13523725BF09}" type="pres">
      <dgm:prSet presAssocID="{475AB7BF-92EC-4F1C-98A2-C6FB315901BF}" presName="connTx" presStyleLbl="parChTrans1D2" presStyleIdx="5" presStyleCnt="7"/>
      <dgm:spPr/>
    </dgm:pt>
    <dgm:pt modelId="{F5A30CEC-B819-4C21-9B9B-D61B4C3B1EDE}" type="pres">
      <dgm:prSet presAssocID="{C4F54302-3B0C-4F5C-BDD5-73A503326837}" presName="node" presStyleLbl="node1" presStyleIdx="5" presStyleCnt="7">
        <dgm:presLayoutVars>
          <dgm:bulletEnabled val="1"/>
        </dgm:presLayoutVars>
      </dgm:prSet>
      <dgm:spPr/>
    </dgm:pt>
    <dgm:pt modelId="{023EFB37-7785-4164-BDED-29A30C5B4933}" type="pres">
      <dgm:prSet presAssocID="{6A31C7D7-52AA-4065-8CBD-043023C4A26C}" presName="Name9" presStyleLbl="parChTrans1D2" presStyleIdx="6" presStyleCnt="7"/>
      <dgm:spPr/>
    </dgm:pt>
    <dgm:pt modelId="{3EC6F224-31AA-41E4-859B-AC92C8AD02B3}" type="pres">
      <dgm:prSet presAssocID="{6A31C7D7-52AA-4065-8CBD-043023C4A26C}" presName="connTx" presStyleLbl="parChTrans1D2" presStyleIdx="6" presStyleCnt="7"/>
      <dgm:spPr/>
    </dgm:pt>
    <dgm:pt modelId="{B1BFF620-C510-4835-93E6-D513FA98C7FA}" type="pres">
      <dgm:prSet presAssocID="{EC26DB08-6A6A-4865-94DE-3BCE15AC4598}" presName="node" presStyleLbl="node1" presStyleIdx="6" presStyleCnt="7">
        <dgm:presLayoutVars>
          <dgm:bulletEnabled val="1"/>
        </dgm:presLayoutVars>
      </dgm:prSet>
      <dgm:spPr/>
    </dgm:pt>
  </dgm:ptLst>
  <dgm:cxnLst>
    <dgm:cxn modelId="{4D5A4E19-CB8D-40E2-8470-A1E77FF1D2A1}" srcId="{190905D7-6988-497D-9A0C-4C19CF810EBE}" destId="{EC26DB08-6A6A-4865-94DE-3BCE15AC4598}" srcOrd="6" destOrd="0" parTransId="{6A31C7D7-52AA-4065-8CBD-043023C4A26C}" sibTransId="{FDDD1728-55AA-4D01-B831-BC776E85B8A7}"/>
    <dgm:cxn modelId="{049E561A-271B-4D65-A776-E102ED234792}" type="presOf" srcId="{6844CE8A-690B-4099-81B5-9ACC08457EF5}" destId="{91F685D6-E304-4B46-8346-5ACB610C3033}" srcOrd="1" destOrd="0" presId="urn:microsoft.com/office/officeart/2005/8/layout/radial1"/>
    <dgm:cxn modelId="{E6269F1F-8644-46E9-A04D-2A0DE754AC07}" type="presOf" srcId="{C4F54302-3B0C-4F5C-BDD5-73A503326837}" destId="{F5A30CEC-B819-4C21-9B9B-D61B4C3B1EDE}" srcOrd="0" destOrd="0" presId="urn:microsoft.com/office/officeart/2005/8/layout/radial1"/>
    <dgm:cxn modelId="{AF17C723-4BE4-43CA-AF85-29EF94928913}" type="presOf" srcId="{D7372199-417E-405A-AB48-53EEE53DB67F}" destId="{2FF7CF83-5765-4F21-955A-226E6E0C6D46}" srcOrd="0" destOrd="0" presId="urn:microsoft.com/office/officeart/2005/8/layout/radial1"/>
    <dgm:cxn modelId="{F7270126-FBD3-48C2-B043-8BF1E34E2F72}" srcId="{190905D7-6988-497D-9A0C-4C19CF810EBE}" destId="{E1ADCC4B-08F5-481D-96D8-8098CF8D20A8}" srcOrd="2" destOrd="0" parTransId="{5E8D4077-CC17-4111-9AA0-7353A40324B9}" sibTransId="{C09ED5DD-E5F3-4EDC-A645-0A9CE624A08A}"/>
    <dgm:cxn modelId="{89C2192D-77FA-4634-9D76-C7736FFD4745}" type="presOf" srcId="{A1A2D75E-F01D-4D22-B0CF-13C7F90E7F1E}" destId="{7288DC1F-6FF5-4E98-B0A0-85C7F5C2DB4F}" srcOrd="0" destOrd="0" presId="urn:microsoft.com/office/officeart/2005/8/layout/radial1"/>
    <dgm:cxn modelId="{B318EE32-28FF-41B8-9E3D-D881708C5BB7}" type="presOf" srcId="{475AB7BF-92EC-4F1C-98A2-C6FB315901BF}" destId="{ABB811EF-E209-40C0-A74C-13523725BF09}" srcOrd="1" destOrd="0" presId="urn:microsoft.com/office/officeart/2005/8/layout/radial1"/>
    <dgm:cxn modelId="{4DA52436-AB4F-4728-AA64-429BD3AC6603}" type="presOf" srcId="{EC26DB08-6A6A-4865-94DE-3BCE15AC4598}" destId="{B1BFF620-C510-4835-93E6-D513FA98C7FA}" srcOrd="0" destOrd="0" presId="urn:microsoft.com/office/officeart/2005/8/layout/radial1"/>
    <dgm:cxn modelId="{0A7BF33D-EF4C-4AE0-8349-EBDC2D9B3145}" type="presOf" srcId="{77F583D6-1326-49BC-98D8-9CD1924C37C6}" destId="{1E498553-0BDD-4DD5-8305-41C723361DD1}" srcOrd="0" destOrd="0" presId="urn:microsoft.com/office/officeart/2005/8/layout/radial1"/>
    <dgm:cxn modelId="{2A312E4A-61BA-4E9B-8D50-20284DF2A69D}" type="presOf" srcId="{6A31C7D7-52AA-4065-8CBD-043023C4A26C}" destId="{3EC6F224-31AA-41E4-859B-AC92C8AD02B3}" srcOrd="1" destOrd="0" presId="urn:microsoft.com/office/officeart/2005/8/layout/radial1"/>
    <dgm:cxn modelId="{1CC0A26E-4FBF-45B5-84E6-599CBB4202CE}" srcId="{190905D7-6988-497D-9A0C-4C19CF810EBE}" destId="{C45D1073-4293-4587-ADE4-D4E994581787}" srcOrd="4" destOrd="0" parTransId="{77F583D6-1326-49BC-98D8-9CD1924C37C6}" sibTransId="{3A0CA4C5-B2AB-45C9-B1A2-697190F7CB2E}"/>
    <dgm:cxn modelId="{32563E6F-EC2D-476C-84E4-1DE8E3AEF9C3}" srcId="{190905D7-6988-497D-9A0C-4C19CF810EBE}" destId="{12990179-2643-4A7E-81E1-04F7273906EE}" srcOrd="3" destOrd="0" parTransId="{45BA0D78-0897-466E-9F94-72E9DC38E9E7}" sibTransId="{C22E8AF6-688F-4C53-966A-C2E4161B07E8}"/>
    <dgm:cxn modelId="{C99C1A75-09E0-460C-BC85-29061F4A4548}" type="presOf" srcId="{16A49826-2B17-43C9-84D0-E0620954DFC4}" destId="{3F34E988-A818-44C7-8CBE-F5981C098223}" srcOrd="1" destOrd="0" presId="urn:microsoft.com/office/officeart/2005/8/layout/radial1"/>
    <dgm:cxn modelId="{A540B375-165C-4E5F-8624-E7B43CF59CA0}" type="presOf" srcId="{475AB7BF-92EC-4F1C-98A2-C6FB315901BF}" destId="{A069E146-EA00-4DB0-9F39-F709EADA3AD0}" srcOrd="0" destOrd="0" presId="urn:microsoft.com/office/officeart/2005/8/layout/radial1"/>
    <dgm:cxn modelId="{05A1287A-96A1-4980-9F30-C10FB5BAD81D}" type="presOf" srcId="{5E8D4077-CC17-4111-9AA0-7353A40324B9}" destId="{79DA4FFF-1646-40E5-A8D0-D843C85F7FA4}" srcOrd="1" destOrd="0" presId="urn:microsoft.com/office/officeart/2005/8/layout/radial1"/>
    <dgm:cxn modelId="{5629C57A-E5EF-4E37-BCA5-31D91AACDE9D}" srcId="{190905D7-6988-497D-9A0C-4C19CF810EBE}" destId="{D7372199-417E-405A-AB48-53EEE53DB67F}" srcOrd="0" destOrd="0" parTransId="{16A49826-2B17-43C9-84D0-E0620954DFC4}" sibTransId="{AC465C70-F9E8-4253-9515-54D6A45461D6}"/>
    <dgm:cxn modelId="{72812683-B373-4114-A1C9-31D2CE90B4D3}" srcId="{190905D7-6988-497D-9A0C-4C19CF810EBE}" destId="{A1A2D75E-F01D-4D22-B0CF-13C7F90E7F1E}" srcOrd="1" destOrd="0" parTransId="{6844CE8A-690B-4099-81B5-9ACC08457EF5}" sibTransId="{FC9F80BF-4725-460D-9A12-98FB15621CAF}"/>
    <dgm:cxn modelId="{C971E383-F44B-4265-9F66-014C72FCA04C}" type="presOf" srcId="{16A49826-2B17-43C9-84D0-E0620954DFC4}" destId="{05F39DC4-C5F3-4E2B-8AAA-02D6768E2104}" srcOrd="0" destOrd="0" presId="urn:microsoft.com/office/officeart/2005/8/layout/radial1"/>
    <dgm:cxn modelId="{E3AB7C8C-B5C4-4F74-9361-94695E07835E}" type="presOf" srcId="{C45D1073-4293-4587-ADE4-D4E994581787}" destId="{6E22F431-9284-47B1-BEE8-719175ECCB43}" srcOrd="0" destOrd="0" presId="urn:microsoft.com/office/officeart/2005/8/layout/radial1"/>
    <dgm:cxn modelId="{04595898-E075-41FB-87E6-615EACAEFF1A}" type="presOf" srcId="{6844CE8A-690B-4099-81B5-9ACC08457EF5}" destId="{63E79A5B-8094-4F4C-868C-598D337EE45E}" srcOrd="0" destOrd="0" presId="urn:microsoft.com/office/officeart/2005/8/layout/radial1"/>
    <dgm:cxn modelId="{4C2B31A5-A9C1-4F51-AA03-C000F44BDC86}" type="presOf" srcId="{5E8D4077-CC17-4111-9AA0-7353A40324B9}" destId="{50805E47-96BA-4589-A271-C20EC2693039}" srcOrd="0" destOrd="0" presId="urn:microsoft.com/office/officeart/2005/8/layout/radial1"/>
    <dgm:cxn modelId="{30B5AFA8-7C37-4FFB-8753-B1E183726344}" type="presOf" srcId="{6A31C7D7-52AA-4065-8CBD-043023C4A26C}" destId="{023EFB37-7785-4164-BDED-29A30C5B4933}" srcOrd="0" destOrd="0" presId="urn:microsoft.com/office/officeart/2005/8/layout/radial1"/>
    <dgm:cxn modelId="{62C343BF-D54C-46D2-A70A-2BE5EECBD15F}" type="presOf" srcId="{12990179-2643-4A7E-81E1-04F7273906EE}" destId="{79D7DD43-7CCF-48DC-B3A1-37E0DAFEAD8C}" srcOrd="0" destOrd="0" presId="urn:microsoft.com/office/officeart/2005/8/layout/radial1"/>
    <dgm:cxn modelId="{C0385BC2-BE8F-4BCA-A670-F288E3B84237}" type="presOf" srcId="{190905D7-6988-497D-9A0C-4C19CF810EBE}" destId="{84E7047B-5EF4-4AC6-8C3A-42C7949C5DA8}" srcOrd="0" destOrd="0" presId="urn:microsoft.com/office/officeart/2005/8/layout/radial1"/>
    <dgm:cxn modelId="{17C385C9-238C-4B8F-9CEB-34803A3CC4D9}" type="presOf" srcId="{E1ADCC4B-08F5-481D-96D8-8098CF8D20A8}" destId="{422C41E5-39F0-4A59-888A-D9473929F670}" srcOrd="0" destOrd="0" presId="urn:microsoft.com/office/officeart/2005/8/layout/radial1"/>
    <dgm:cxn modelId="{190595D3-1EB8-452C-ADA5-A992FFE1A0B2}" type="presOf" srcId="{77F583D6-1326-49BC-98D8-9CD1924C37C6}" destId="{7F2AD3F5-2ACB-4CA4-BFC3-3EE2B687A1F2}" srcOrd="1" destOrd="0" presId="urn:microsoft.com/office/officeart/2005/8/layout/radial1"/>
    <dgm:cxn modelId="{71118DDC-9255-485B-B00A-01E907D79045}" type="presOf" srcId="{4EEF5F58-118B-4271-B8B3-BE90A91ECCA2}" destId="{DA05EB7D-0B19-47F1-8A10-1F8654BAAFC6}" srcOrd="0" destOrd="0" presId="urn:microsoft.com/office/officeart/2005/8/layout/radial1"/>
    <dgm:cxn modelId="{2C37DDDE-E29E-4D3B-9BAF-7F20C9ED3324}" srcId="{190905D7-6988-497D-9A0C-4C19CF810EBE}" destId="{C4F54302-3B0C-4F5C-BDD5-73A503326837}" srcOrd="5" destOrd="0" parTransId="{475AB7BF-92EC-4F1C-98A2-C6FB315901BF}" sibTransId="{1050E8FD-A16A-4DAB-9B5D-6796D8CFBAC3}"/>
    <dgm:cxn modelId="{F96925E6-78B9-42F1-8978-30BD7BC09E9E}" srcId="{4EEF5F58-118B-4271-B8B3-BE90A91ECCA2}" destId="{190905D7-6988-497D-9A0C-4C19CF810EBE}" srcOrd="0" destOrd="0" parTransId="{375B16C9-B557-4DE1-9878-85835E30B944}" sibTransId="{760FBE23-51B9-4D46-8050-323236BAD4E9}"/>
    <dgm:cxn modelId="{9AC06DED-F7A6-4A55-9F23-1794C90B4054}" type="presOf" srcId="{45BA0D78-0897-466E-9F94-72E9DC38E9E7}" destId="{DAB7A54F-2F73-4868-8740-C3A1874B2903}" srcOrd="1" destOrd="0" presId="urn:microsoft.com/office/officeart/2005/8/layout/radial1"/>
    <dgm:cxn modelId="{1B816BF3-7816-4898-858D-7D89FAEA07AE}" type="presOf" srcId="{45BA0D78-0897-466E-9F94-72E9DC38E9E7}" destId="{BDA56C74-3E54-407B-91B7-06DEA9D8C67A}" srcOrd="0" destOrd="0" presId="urn:microsoft.com/office/officeart/2005/8/layout/radial1"/>
    <dgm:cxn modelId="{DB1B3F33-D2FA-4B29-9E72-9DDF44CC09A4}" type="presParOf" srcId="{DA05EB7D-0B19-47F1-8A10-1F8654BAAFC6}" destId="{84E7047B-5EF4-4AC6-8C3A-42C7949C5DA8}" srcOrd="0" destOrd="0" presId="urn:microsoft.com/office/officeart/2005/8/layout/radial1"/>
    <dgm:cxn modelId="{FEA57E72-7747-4169-B94D-03CB1AB83074}" type="presParOf" srcId="{DA05EB7D-0B19-47F1-8A10-1F8654BAAFC6}" destId="{05F39DC4-C5F3-4E2B-8AAA-02D6768E2104}" srcOrd="1" destOrd="0" presId="urn:microsoft.com/office/officeart/2005/8/layout/radial1"/>
    <dgm:cxn modelId="{10A9CBB0-F3B4-4AEE-B7D2-51992A32AA15}" type="presParOf" srcId="{05F39DC4-C5F3-4E2B-8AAA-02D6768E2104}" destId="{3F34E988-A818-44C7-8CBE-F5981C098223}" srcOrd="0" destOrd="0" presId="urn:microsoft.com/office/officeart/2005/8/layout/radial1"/>
    <dgm:cxn modelId="{E8E03863-A36A-4ECF-9B6E-CD3894DAAF06}" type="presParOf" srcId="{DA05EB7D-0B19-47F1-8A10-1F8654BAAFC6}" destId="{2FF7CF83-5765-4F21-955A-226E6E0C6D46}" srcOrd="2" destOrd="0" presId="urn:microsoft.com/office/officeart/2005/8/layout/radial1"/>
    <dgm:cxn modelId="{254F95FE-A118-4BB6-AA63-D0AE2C7164B0}" type="presParOf" srcId="{DA05EB7D-0B19-47F1-8A10-1F8654BAAFC6}" destId="{63E79A5B-8094-4F4C-868C-598D337EE45E}" srcOrd="3" destOrd="0" presId="urn:microsoft.com/office/officeart/2005/8/layout/radial1"/>
    <dgm:cxn modelId="{818D9834-8355-4FE4-89C0-900C439E9572}" type="presParOf" srcId="{63E79A5B-8094-4F4C-868C-598D337EE45E}" destId="{91F685D6-E304-4B46-8346-5ACB610C3033}" srcOrd="0" destOrd="0" presId="urn:microsoft.com/office/officeart/2005/8/layout/radial1"/>
    <dgm:cxn modelId="{1C197081-E579-4DA0-BDCF-FE6DAFDFE19E}" type="presParOf" srcId="{DA05EB7D-0B19-47F1-8A10-1F8654BAAFC6}" destId="{7288DC1F-6FF5-4E98-B0A0-85C7F5C2DB4F}" srcOrd="4" destOrd="0" presId="urn:microsoft.com/office/officeart/2005/8/layout/radial1"/>
    <dgm:cxn modelId="{D3CE2805-A03B-48A2-97DE-2F315473C7CC}" type="presParOf" srcId="{DA05EB7D-0B19-47F1-8A10-1F8654BAAFC6}" destId="{50805E47-96BA-4589-A271-C20EC2693039}" srcOrd="5" destOrd="0" presId="urn:microsoft.com/office/officeart/2005/8/layout/radial1"/>
    <dgm:cxn modelId="{AAFFF396-D5EF-46F0-9984-17D237F57221}" type="presParOf" srcId="{50805E47-96BA-4589-A271-C20EC2693039}" destId="{79DA4FFF-1646-40E5-A8D0-D843C85F7FA4}" srcOrd="0" destOrd="0" presId="urn:microsoft.com/office/officeart/2005/8/layout/radial1"/>
    <dgm:cxn modelId="{ADAB7410-3B47-4766-AF64-508DB8E52956}" type="presParOf" srcId="{DA05EB7D-0B19-47F1-8A10-1F8654BAAFC6}" destId="{422C41E5-39F0-4A59-888A-D9473929F670}" srcOrd="6" destOrd="0" presId="urn:microsoft.com/office/officeart/2005/8/layout/radial1"/>
    <dgm:cxn modelId="{BA8AD356-8F05-49E0-BD55-8792042FDE48}" type="presParOf" srcId="{DA05EB7D-0B19-47F1-8A10-1F8654BAAFC6}" destId="{BDA56C74-3E54-407B-91B7-06DEA9D8C67A}" srcOrd="7" destOrd="0" presId="urn:microsoft.com/office/officeart/2005/8/layout/radial1"/>
    <dgm:cxn modelId="{57741445-B4C0-42B0-82E5-91DA8336AEAA}" type="presParOf" srcId="{BDA56C74-3E54-407B-91B7-06DEA9D8C67A}" destId="{DAB7A54F-2F73-4868-8740-C3A1874B2903}" srcOrd="0" destOrd="0" presId="urn:microsoft.com/office/officeart/2005/8/layout/radial1"/>
    <dgm:cxn modelId="{40015E4D-8C9B-44B0-B0BF-6D1F6A4E5998}" type="presParOf" srcId="{DA05EB7D-0B19-47F1-8A10-1F8654BAAFC6}" destId="{79D7DD43-7CCF-48DC-B3A1-37E0DAFEAD8C}" srcOrd="8" destOrd="0" presId="urn:microsoft.com/office/officeart/2005/8/layout/radial1"/>
    <dgm:cxn modelId="{6BD4CE01-C7F7-4FD5-B1F1-003D8D8DA54B}" type="presParOf" srcId="{DA05EB7D-0B19-47F1-8A10-1F8654BAAFC6}" destId="{1E498553-0BDD-4DD5-8305-41C723361DD1}" srcOrd="9" destOrd="0" presId="urn:microsoft.com/office/officeart/2005/8/layout/radial1"/>
    <dgm:cxn modelId="{8173D76E-1600-49CD-A50F-F47FC434797C}" type="presParOf" srcId="{1E498553-0BDD-4DD5-8305-41C723361DD1}" destId="{7F2AD3F5-2ACB-4CA4-BFC3-3EE2B687A1F2}" srcOrd="0" destOrd="0" presId="urn:microsoft.com/office/officeart/2005/8/layout/radial1"/>
    <dgm:cxn modelId="{920D0328-FD5B-481A-B81F-FDDE392059E1}" type="presParOf" srcId="{DA05EB7D-0B19-47F1-8A10-1F8654BAAFC6}" destId="{6E22F431-9284-47B1-BEE8-719175ECCB43}" srcOrd="10" destOrd="0" presId="urn:microsoft.com/office/officeart/2005/8/layout/radial1"/>
    <dgm:cxn modelId="{F4D52FAA-A7AB-4621-92D2-D56D46A0B5EE}" type="presParOf" srcId="{DA05EB7D-0B19-47F1-8A10-1F8654BAAFC6}" destId="{A069E146-EA00-4DB0-9F39-F709EADA3AD0}" srcOrd="11" destOrd="0" presId="urn:microsoft.com/office/officeart/2005/8/layout/radial1"/>
    <dgm:cxn modelId="{5A647985-1375-4C71-BE2D-942CEB164B4A}" type="presParOf" srcId="{A069E146-EA00-4DB0-9F39-F709EADA3AD0}" destId="{ABB811EF-E209-40C0-A74C-13523725BF09}" srcOrd="0" destOrd="0" presId="urn:microsoft.com/office/officeart/2005/8/layout/radial1"/>
    <dgm:cxn modelId="{30AFD186-D0C6-433C-89ED-DD8F3C16EE50}" type="presParOf" srcId="{DA05EB7D-0B19-47F1-8A10-1F8654BAAFC6}" destId="{F5A30CEC-B819-4C21-9B9B-D61B4C3B1EDE}" srcOrd="12" destOrd="0" presId="urn:microsoft.com/office/officeart/2005/8/layout/radial1"/>
    <dgm:cxn modelId="{E1A07DBE-3F25-4731-8BC1-D6E754BEA8D1}" type="presParOf" srcId="{DA05EB7D-0B19-47F1-8A10-1F8654BAAFC6}" destId="{023EFB37-7785-4164-BDED-29A30C5B4933}" srcOrd="13" destOrd="0" presId="urn:microsoft.com/office/officeart/2005/8/layout/radial1"/>
    <dgm:cxn modelId="{B05815DE-0B31-4D0E-8295-000418893E24}" type="presParOf" srcId="{023EFB37-7785-4164-BDED-29A30C5B4933}" destId="{3EC6F224-31AA-41E4-859B-AC92C8AD02B3}" srcOrd="0" destOrd="0" presId="urn:microsoft.com/office/officeart/2005/8/layout/radial1"/>
    <dgm:cxn modelId="{24B5662F-12FB-4E4F-96BF-CB86EE50D213}" type="presParOf" srcId="{DA05EB7D-0B19-47F1-8A10-1F8654BAAFC6}" destId="{B1BFF620-C510-4835-93E6-D513FA98C7F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EF5F58-118B-4271-B8B3-BE90A91ECCA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90905D7-6988-497D-9A0C-4C19CF810EBE}">
      <dgm:prSet phldrT="[Text]" custT="1"/>
      <dgm:spPr>
        <a:solidFill>
          <a:srgbClr val="002060"/>
        </a:solidFill>
      </dgm:spPr>
      <dgm:t>
        <a:bodyPr/>
        <a:lstStyle/>
        <a:p>
          <a:r>
            <a:rPr lang="en-US" sz="1200" dirty="0"/>
            <a:t>AMC-Clearwater</a:t>
          </a:r>
        </a:p>
      </dgm:t>
    </dgm:pt>
    <dgm:pt modelId="{375B16C9-B557-4DE1-9878-85835E30B944}" type="parTrans" cxnId="{F96925E6-78B9-42F1-8978-30BD7BC09E9E}">
      <dgm:prSet/>
      <dgm:spPr/>
      <dgm:t>
        <a:bodyPr/>
        <a:lstStyle/>
        <a:p>
          <a:endParaRPr lang="en-US"/>
        </a:p>
      </dgm:t>
    </dgm:pt>
    <dgm:pt modelId="{760FBE23-51B9-4D46-8050-323236BAD4E9}" type="sibTrans" cxnId="{F96925E6-78B9-42F1-8978-30BD7BC09E9E}">
      <dgm:prSet/>
      <dgm:spPr/>
      <dgm:t>
        <a:bodyPr/>
        <a:lstStyle/>
        <a:p>
          <a:endParaRPr lang="en-US"/>
        </a:p>
      </dgm:t>
    </dgm:pt>
    <dgm:pt modelId="{D7372199-417E-405A-AB48-53EEE53DB67F}">
      <dgm:prSet phldrT="[Text]"/>
      <dgm:spPr>
        <a:solidFill>
          <a:srgbClr val="0070C0"/>
        </a:solidFill>
        <a:ln>
          <a:solidFill>
            <a:srgbClr val="0070C0"/>
          </a:solidFill>
        </a:ln>
      </dgm:spPr>
      <dgm:t>
        <a:bodyPr/>
        <a:lstStyle/>
        <a:p>
          <a:r>
            <a:rPr lang="en-US" dirty="0"/>
            <a:t>Waterloo</a:t>
          </a:r>
        </a:p>
      </dgm:t>
    </dgm:pt>
    <dgm:pt modelId="{16A49826-2B17-43C9-84D0-E0620954DFC4}" type="parTrans" cxnId="{5629C57A-E5EF-4E37-BCA5-31D91AACDE9D}">
      <dgm:prSet/>
      <dgm:spPr/>
      <dgm:t>
        <a:bodyPr/>
        <a:lstStyle/>
        <a:p>
          <a:endParaRPr lang="en-US"/>
        </a:p>
      </dgm:t>
    </dgm:pt>
    <dgm:pt modelId="{AC465C70-F9E8-4253-9515-54D6A45461D6}" type="sibTrans" cxnId="{5629C57A-E5EF-4E37-BCA5-31D91AACDE9D}">
      <dgm:prSet/>
      <dgm:spPr/>
      <dgm:t>
        <a:bodyPr/>
        <a:lstStyle/>
        <a:p>
          <a:endParaRPr lang="en-US"/>
        </a:p>
      </dgm:t>
    </dgm:pt>
    <dgm:pt modelId="{E1ADCC4B-08F5-481D-96D8-8098CF8D20A8}">
      <dgm:prSet phldrT="[Text]"/>
      <dgm:spPr>
        <a:solidFill>
          <a:srgbClr val="0070C0"/>
        </a:solidFill>
        <a:ln>
          <a:solidFill>
            <a:srgbClr val="0070C0"/>
          </a:solidFill>
        </a:ln>
      </dgm:spPr>
      <dgm:t>
        <a:bodyPr/>
        <a:lstStyle/>
        <a:p>
          <a:r>
            <a:rPr lang="en-US" dirty="0"/>
            <a:t>Flagstaff</a:t>
          </a:r>
        </a:p>
      </dgm:t>
    </dgm:pt>
    <dgm:pt modelId="{5E8D4077-CC17-4111-9AA0-7353A40324B9}" type="parTrans" cxnId="{F7270126-FBD3-48C2-B043-8BF1E34E2F72}">
      <dgm:prSet/>
      <dgm:spPr/>
      <dgm:t>
        <a:bodyPr/>
        <a:lstStyle/>
        <a:p>
          <a:endParaRPr lang="en-US"/>
        </a:p>
      </dgm:t>
    </dgm:pt>
    <dgm:pt modelId="{C09ED5DD-E5F3-4EDC-A645-0A9CE624A08A}" type="sibTrans" cxnId="{F7270126-FBD3-48C2-B043-8BF1E34E2F72}">
      <dgm:prSet/>
      <dgm:spPr/>
      <dgm:t>
        <a:bodyPr/>
        <a:lstStyle/>
        <a:p>
          <a:endParaRPr lang="en-US"/>
        </a:p>
      </dgm:t>
    </dgm:pt>
    <dgm:pt modelId="{12990179-2643-4A7E-81E1-04F7273906EE}">
      <dgm:prSet phldrT="[Text]"/>
      <dgm:spPr>
        <a:solidFill>
          <a:srgbClr val="0070C0"/>
        </a:solidFill>
        <a:ln>
          <a:solidFill>
            <a:srgbClr val="0070C0"/>
          </a:solidFill>
        </a:ln>
      </dgm:spPr>
      <dgm:t>
        <a:bodyPr/>
        <a:lstStyle/>
        <a:p>
          <a:r>
            <a:rPr lang="en-US" dirty="0" err="1"/>
            <a:t>Tuscon</a:t>
          </a:r>
          <a:endParaRPr lang="en-US" dirty="0"/>
        </a:p>
      </dgm:t>
    </dgm:pt>
    <dgm:pt modelId="{45BA0D78-0897-466E-9F94-72E9DC38E9E7}" type="parTrans" cxnId="{32563E6F-EC2D-476C-84E4-1DE8E3AEF9C3}">
      <dgm:prSet/>
      <dgm:spPr/>
      <dgm:t>
        <a:bodyPr/>
        <a:lstStyle/>
        <a:p>
          <a:endParaRPr lang="en-US"/>
        </a:p>
      </dgm:t>
    </dgm:pt>
    <dgm:pt modelId="{C22E8AF6-688F-4C53-966A-C2E4161B07E8}" type="sibTrans" cxnId="{32563E6F-EC2D-476C-84E4-1DE8E3AEF9C3}">
      <dgm:prSet/>
      <dgm:spPr/>
      <dgm:t>
        <a:bodyPr/>
        <a:lstStyle/>
        <a:p>
          <a:endParaRPr lang="en-US"/>
        </a:p>
      </dgm:t>
    </dgm:pt>
    <dgm:pt modelId="{C45D1073-4293-4587-ADE4-D4E994581787}">
      <dgm:prSet phldrT="[Text]"/>
      <dgm:spPr>
        <a:solidFill>
          <a:srgbClr val="0070C0"/>
        </a:solidFill>
        <a:ln>
          <a:solidFill>
            <a:srgbClr val="0070C0"/>
          </a:solidFill>
        </a:ln>
      </dgm:spPr>
      <dgm:t>
        <a:bodyPr/>
        <a:lstStyle/>
        <a:p>
          <a:r>
            <a:rPr lang="en-US" dirty="0"/>
            <a:t>Spokane</a:t>
          </a:r>
        </a:p>
      </dgm:t>
    </dgm:pt>
    <dgm:pt modelId="{77F583D6-1326-49BC-98D8-9CD1924C37C6}" type="parTrans" cxnId="{1CC0A26E-4FBF-45B5-84E6-599CBB4202CE}">
      <dgm:prSet/>
      <dgm:spPr/>
      <dgm:t>
        <a:bodyPr/>
        <a:lstStyle/>
        <a:p>
          <a:endParaRPr lang="en-US"/>
        </a:p>
      </dgm:t>
    </dgm:pt>
    <dgm:pt modelId="{3A0CA4C5-B2AB-45C9-B1A2-697190F7CB2E}" type="sibTrans" cxnId="{1CC0A26E-4FBF-45B5-84E6-599CBB4202CE}">
      <dgm:prSet/>
      <dgm:spPr/>
      <dgm:t>
        <a:bodyPr/>
        <a:lstStyle/>
        <a:p>
          <a:endParaRPr lang="en-US"/>
        </a:p>
      </dgm:t>
    </dgm:pt>
    <dgm:pt modelId="{9ADA1E10-E5B3-4191-AE6D-DC87808E131E}">
      <dgm:prSet phldrT="[Text]"/>
      <dgm:spPr>
        <a:solidFill>
          <a:srgbClr val="0070C0"/>
        </a:solidFill>
        <a:ln>
          <a:solidFill>
            <a:srgbClr val="0070C0"/>
          </a:solidFill>
        </a:ln>
      </dgm:spPr>
      <dgm:t>
        <a:bodyPr/>
        <a:lstStyle/>
        <a:p>
          <a:r>
            <a:rPr lang="en-US" dirty="0"/>
            <a:t>Green Bay</a:t>
          </a:r>
        </a:p>
      </dgm:t>
    </dgm:pt>
    <dgm:pt modelId="{BEB89192-A032-4C5B-8B6E-EE44F2D9FFA7}" type="parTrans" cxnId="{A8DF8AB0-6430-4B5B-B1F2-CF649961A266}">
      <dgm:prSet/>
      <dgm:spPr/>
      <dgm:t>
        <a:bodyPr/>
        <a:lstStyle/>
        <a:p>
          <a:endParaRPr lang="en-US"/>
        </a:p>
      </dgm:t>
    </dgm:pt>
    <dgm:pt modelId="{40063816-0F8B-4887-9FE3-3B7E12633FD2}" type="sibTrans" cxnId="{A8DF8AB0-6430-4B5B-B1F2-CF649961A266}">
      <dgm:prSet/>
      <dgm:spPr/>
      <dgm:t>
        <a:bodyPr/>
        <a:lstStyle/>
        <a:p>
          <a:endParaRPr lang="en-US"/>
        </a:p>
      </dgm:t>
    </dgm:pt>
    <dgm:pt modelId="{14B96619-3DF6-4C94-930D-79135514F817}">
      <dgm:prSet phldrT="[Text]"/>
      <dgm:spPr>
        <a:solidFill>
          <a:srgbClr val="0070C0"/>
        </a:solidFill>
        <a:ln>
          <a:solidFill>
            <a:srgbClr val="0070C0"/>
          </a:solidFill>
        </a:ln>
      </dgm:spPr>
      <dgm:t>
        <a:bodyPr/>
        <a:lstStyle/>
        <a:p>
          <a:r>
            <a:rPr lang="en-US" dirty="0"/>
            <a:t>Phillips</a:t>
          </a:r>
        </a:p>
      </dgm:t>
    </dgm:pt>
    <dgm:pt modelId="{F4E184FF-9F92-4416-A73A-3D4716414004}" type="parTrans" cxnId="{2F888D04-093E-4A4E-BF42-A1262ABA9560}">
      <dgm:prSet/>
      <dgm:spPr/>
      <dgm:t>
        <a:bodyPr/>
        <a:lstStyle/>
        <a:p>
          <a:endParaRPr lang="en-US"/>
        </a:p>
      </dgm:t>
    </dgm:pt>
    <dgm:pt modelId="{B163CB39-27FD-40BC-82AE-B8D6EF438312}" type="sibTrans" cxnId="{2F888D04-093E-4A4E-BF42-A1262ABA9560}">
      <dgm:prSet/>
      <dgm:spPr/>
      <dgm:t>
        <a:bodyPr/>
        <a:lstStyle/>
        <a:p>
          <a:endParaRPr lang="en-US"/>
        </a:p>
      </dgm:t>
    </dgm:pt>
    <dgm:pt modelId="{99F4534B-55CD-4062-A198-D3F9D519F3D2}">
      <dgm:prSet phldrT="[Text]"/>
      <dgm:spPr>
        <a:solidFill>
          <a:srgbClr val="0070C0"/>
        </a:solidFill>
        <a:ln>
          <a:solidFill>
            <a:srgbClr val="0070C0"/>
          </a:solidFill>
        </a:ln>
      </dgm:spPr>
      <dgm:t>
        <a:bodyPr/>
        <a:lstStyle/>
        <a:p>
          <a:r>
            <a:rPr lang="en-US" dirty="0"/>
            <a:t>Loveland, Romeoville, Baltimore, Akron, Etc.</a:t>
          </a:r>
        </a:p>
      </dgm:t>
    </dgm:pt>
    <dgm:pt modelId="{F441B8F9-FE02-4569-ABE0-07D3DAC3D50D}" type="parTrans" cxnId="{0CD05216-06D1-40E1-9C01-7E4707A3DD3D}">
      <dgm:prSet/>
      <dgm:spPr/>
      <dgm:t>
        <a:bodyPr/>
        <a:lstStyle/>
        <a:p>
          <a:endParaRPr lang="en-US"/>
        </a:p>
      </dgm:t>
    </dgm:pt>
    <dgm:pt modelId="{AFE17571-8FCF-4577-865F-5ABD3745BB87}" type="sibTrans" cxnId="{0CD05216-06D1-40E1-9C01-7E4707A3DD3D}">
      <dgm:prSet/>
      <dgm:spPr/>
      <dgm:t>
        <a:bodyPr/>
        <a:lstStyle/>
        <a:p>
          <a:endParaRPr lang="en-US"/>
        </a:p>
      </dgm:t>
    </dgm:pt>
    <dgm:pt modelId="{EB94C444-8E35-4B05-BBDC-EB183D0F1D81}">
      <dgm:prSet phldrT="[Text]"/>
      <dgm:spPr>
        <a:solidFill>
          <a:srgbClr val="0070C0"/>
        </a:solidFill>
        <a:ln>
          <a:solidFill>
            <a:srgbClr val="0070C0"/>
          </a:solidFill>
        </a:ln>
      </dgm:spPr>
      <dgm:t>
        <a:bodyPr/>
        <a:lstStyle/>
        <a:p>
          <a:r>
            <a:rPr lang="en-US" dirty="0"/>
            <a:t>Minneapolis</a:t>
          </a:r>
        </a:p>
      </dgm:t>
    </dgm:pt>
    <dgm:pt modelId="{50D6DD9E-3E22-4F44-AEDD-4D59CD6C78B1}" type="parTrans" cxnId="{C26364CE-E9E2-4532-95CB-8965B756520E}">
      <dgm:prSet/>
      <dgm:spPr/>
      <dgm:t>
        <a:bodyPr/>
        <a:lstStyle/>
        <a:p>
          <a:endParaRPr lang="en-US"/>
        </a:p>
      </dgm:t>
    </dgm:pt>
    <dgm:pt modelId="{3E256A36-955E-49B1-B565-8043BC37FA55}" type="sibTrans" cxnId="{C26364CE-E9E2-4532-95CB-8965B756520E}">
      <dgm:prSet/>
      <dgm:spPr/>
      <dgm:t>
        <a:bodyPr/>
        <a:lstStyle/>
        <a:p>
          <a:endParaRPr lang="en-US"/>
        </a:p>
      </dgm:t>
    </dgm:pt>
    <dgm:pt modelId="{7A4DA977-FB10-40E7-B5D8-173EAE672F76}">
      <dgm:prSet phldrT="[Text]"/>
      <dgm:spPr>
        <a:solidFill>
          <a:srgbClr val="0070C0"/>
        </a:solidFill>
        <a:ln>
          <a:solidFill>
            <a:srgbClr val="0070C0"/>
          </a:solidFill>
        </a:ln>
      </dgm:spPr>
      <dgm:t>
        <a:bodyPr/>
        <a:lstStyle/>
        <a:p>
          <a:r>
            <a:rPr lang="en-US" dirty="0"/>
            <a:t>Clearwater</a:t>
          </a:r>
        </a:p>
      </dgm:t>
    </dgm:pt>
    <dgm:pt modelId="{BC8010AA-9906-407F-A990-E92F845C33AA}" type="parTrans" cxnId="{A0B362FB-3E22-4D83-96D4-CE6FC1F75343}">
      <dgm:prSet/>
      <dgm:spPr/>
      <dgm:t>
        <a:bodyPr/>
        <a:lstStyle/>
        <a:p>
          <a:endParaRPr lang="en-US"/>
        </a:p>
      </dgm:t>
    </dgm:pt>
    <dgm:pt modelId="{DB983FC2-2568-4BC7-8770-652C483117E3}" type="sibTrans" cxnId="{A0B362FB-3E22-4D83-96D4-CE6FC1F75343}">
      <dgm:prSet/>
      <dgm:spPr/>
      <dgm:t>
        <a:bodyPr/>
        <a:lstStyle/>
        <a:p>
          <a:endParaRPr lang="en-US"/>
        </a:p>
      </dgm:t>
    </dgm:pt>
    <dgm:pt modelId="{DA05EB7D-0B19-47F1-8A10-1F8654BAAFC6}" type="pres">
      <dgm:prSet presAssocID="{4EEF5F58-118B-4271-B8B3-BE90A91ECCA2}" presName="cycle" presStyleCnt="0">
        <dgm:presLayoutVars>
          <dgm:chMax val="1"/>
          <dgm:dir/>
          <dgm:animLvl val="ctr"/>
          <dgm:resizeHandles val="exact"/>
        </dgm:presLayoutVars>
      </dgm:prSet>
      <dgm:spPr/>
    </dgm:pt>
    <dgm:pt modelId="{84E7047B-5EF4-4AC6-8C3A-42C7949C5DA8}" type="pres">
      <dgm:prSet presAssocID="{190905D7-6988-497D-9A0C-4C19CF810EBE}" presName="centerShape" presStyleLbl="node0" presStyleIdx="0" presStyleCnt="1" custScaleX="128411" custScaleY="128411"/>
      <dgm:spPr/>
    </dgm:pt>
    <dgm:pt modelId="{05F39DC4-C5F3-4E2B-8AAA-02D6768E2104}" type="pres">
      <dgm:prSet presAssocID="{16A49826-2B17-43C9-84D0-E0620954DFC4}" presName="Name9" presStyleLbl="parChTrans1D2" presStyleIdx="0" presStyleCnt="9"/>
      <dgm:spPr/>
    </dgm:pt>
    <dgm:pt modelId="{3F34E988-A818-44C7-8CBE-F5981C098223}" type="pres">
      <dgm:prSet presAssocID="{16A49826-2B17-43C9-84D0-E0620954DFC4}" presName="connTx" presStyleLbl="parChTrans1D2" presStyleIdx="0" presStyleCnt="9"/>
      <dgm:spPr/>
    </dgm:pt>
    <dgm:pt modelId="{2FF7CF83-5765-4F21-955A-226E6E0C6D46}" type="pres">
      <dgm:prSet presAssocID="{D7372199-417E-405A-AB48-53EEE53DB67F}" presName="node" presStyleLbl="node1" presStyleIdx="0" presStyleCnt="9">
        <dgm:presLayoutVars>
          <dgm:bulletEnabled val="1"/>
        </dgm:presLayoutVars>
      </dgm:prSet>
      <dgm:spPr/>
    </dgm:pt>
    <dgm:pt modelId="{9C0EA57B-0CA7-4514-B41B-9450A2BCEB71}" type="pres">
      <dgm:prSet presAssocID="{BC8010AA-9906-407F-A990-E92F845C33AA}" presName="Name9" presStyleLbl="parChTrans1D2" presStyleIdx="1" presStyleCnt="9"/>
      <dgm:spPr/>
    </dgm:pt>
    <dgm:pt modelId="{8B05E683-D5AE-4A03-806E-4DE453E69422}" type="pres">
      <dgm:prSet presAssocID="{BC8010AA-9906-407F-A990-E92F845C33AA}" presName="connTx" presStyleLbl="parChTrans1D2" presStyleIdx="1" presStyleCnt="9"/>
      <dgm:spPr/>
    </dgm:pt>
    <dgm:pt modelId="{3D054929-0D70-4213-A0BA-522F35C85D1C}" type="pres">
      <dgm:prSet presAssocID="{7A4DA977-FB10-40E7-B5D8-173EAE672F76}" presName="node" presStyleLbl="node1" presStyleIdx="1" presStyleCnt="9">
        <dgm:presLayoutVars>
          <dgm:bulletEnabled val="1"/>
        </dgm:presLayoutVars>
      </dgm:prSet>
      <dgm:spPr/>
    </dgm:pt>
    <dgm:pt modelId="{50805E47-96BA-4589-A271-C20EC2693039}" type="pres">
      <dgm:prSet presAssocID="{5E8D4077-CC17-4111-9AA0-7353A40324B9}" presName="Name9" presStyleLbl="parChTrans1D2" presStyleIdx="2" presStyleCnt="9"/>
      <dgm:spPr/>
    </dgm:pt>
    <dgm:pt modelId="{79DA4FFF-1646-40E5-A8D0-D843C85F7FA4}" type="pres">
      <dgm:prSet presAssocID="{5E8D4077-CC17-4111-9AA0-7353A40324B9}" presName="connTx" presStyleLbl="parChTrans1D2" presStyleIdx="2" presStyleCnt="9"/>
      <dgm:spPr/>
    </dgm:pt>
    <dgm:pt modelId="{422C41E5-39F0-4A59-888A-D9473929F670}" type="pres">
      <dgm:prSet presAssocID="{E1ADCC4B-08F5-481D-96D8-8098CF8D20A8}" presName="node" presStyleLbl="node1" presStyleIdx="2" presStyleCnt="9">
        <dgm:presLayoutVars>
          <dgm:bulletEnabled val="1"/>
        </dgm:presLayoutVars>
      </dgm:prSet>
      <dgm:spPr/>
    </dgm:pt>
    <dgm:pt modelId="{BDA56C74-3E54-407B-91B7-06DEA9D8C67A}" type="pres">
      <dgm:prSet presAssocID="{45BA0D78-0897-466E-9F94-72E9DC38E9E7}" presName="Name9" presStyleLbl="parChTrans1D2" presStyleIdx="3" presStyleCnt="9"/>
      <dgm:spPr/>
    </dgm:pt>
    <dgm:pt modelId="{DAB7A54F-2F73-4868-8740-C3A1874B2903}" type="pres">
      <dgm:prSet presAssocID="{45BA0D78-0897-466E-9F94-72E9DC38E9E7}" presName="connTx" presStyleLbl="parChTrans1D2" presStyleIdx="3" presStyleCnt="9"/>
      <dgm:spPr/>
    </dgm:pt>
    <dgm:pt modelId="{79D7DD43-7CCF-48DC-B3A1-37E0DAFEAD8C}" type="pres">
      <dgm:prSet presAssocID="{12990179-2643-4A7E-81E1-04F7273906EE}" presName="node" presStyleLbl="node1" presStyleIdx="3" presStyleCnt="9">
        <dgm:presLayoutVars>
          <dgm:bulletEnabled val="1"/>
        </dgm:presLayoutVars>
      </dgm:prSet>
      <dgm:spPr/>
    </dgm:pt>
    <dgm:pt modelId="{1E498553-0BDD-4DD5-8305-41C723361DD1}" type="pres">
      <dgm:prSet presAssocID="{77F583D6-1326-49BC-98D8-9CD1924C37C6}" presName="Name9" presStyleLbl="parChTrans1D2" presStyleIdx="4" presStyleCnt="9"/>
      <dgm:spPr/>
    </dgm:pt>
    <dgm:pt modelId="{7F2AD3F5-2ACB-4CA4-BFC3-3EE2B687A1F2}" type="pres">
      <dgm:prSet presAssocID="{77F583D6-1326-49BC-98D8-9CD1924C37C6}" presName="connTx" presStyleLbl="parChTrans1D2" presStyleIdx="4" presStyleCnt="9"/>
      <dgm:spPr/>
    </dgm:pt>
    <dgm:pt modelId="{6E22F431-9284-47B1-BEE8-719175ECCB43}" type="pres">
      <dgm:prSet presAssocID="{C45D1073-4293-4587-ADE4-D4E994581787}" presName="node" presStyleLbl="node1" presStyleIdx="4" presStyleCnt="9">
        <dgm:presLayoutVars>
          <dgm:bulletEnabled val="1"/>
        </dgm:presLayoutVars>
      </dgm:prSet>
      <dgm:spPr/>
    </dgm:pt>
    <dgm:pt modelId="{7C14AFE9-8B5E-4C94-9573-00E3960BA102}" type="pres">
      <dgm:prSet presAssocID="{BEB89192-A032-4C5B-8B6E-EE44F2D9FFA7}" presName="Name9" presStyleLbl="parChTrans1D2" presStyleIdx="5" presStyleCnt="9"/>
      <dgm:spPr/>
    </dgm:pt>
    <dgm:pt modelId="{E3C23C63-58A4-4646-A70F-427B186E8AD2}" type="pres">
      <dgm:prSet presAssocID="{BEB89192-A032-4C5B-8B6E-EE44F2D9FFA7}" presName="connTx" presStyleLbl="parChTrans1D2" presStyleIdx="5" presStyleCnt="9"/>
      <dgm:spPr/>
    </dgm:pt>
    <dgm:pt modelId="{8EC6E71F-19BC-47EF-A310-017D97F1343E}" type="pres">
      <dgm:prSet presAssocID="{9ADA1E10-E5B3-4191-AE6D-DC87808E131E}" presName="node" presStyleLbl="node1" presStyleIdx="5" presStyleCnt="9">
        <dgm:presLayoutVars>
          <dgm:bulletEnabled val="1"/>
        </dgm:presLayoutVars>
      </dgm:prSet>
      <dgm:spPr/>
    </dgm:pt>
    <dgm:pt modelId="{C2420F1D-1082-49DE-87B8-E670560CFC5D}" type="pres">
      <dgm:prSet presAssocID="{F4E184FF-9F92-4416-A73A-3D4716414004}" presName="Name9" presStyleLbl="parChTrans1D2" presStyleIdx="6" presStyleCnt="9"/>
      <dgm:spPr/>
    </dgm:pt>
    <dgm:pt modelId="{3E4339CD-C452-4B71-82D2-BA7522664551}" type="pres">
      <dgm:prSet presAssocID="{F4E184FF-9F92-4416-A73A-3D4716414004}" presName="connTx" presStyleLbl="parChTrans1D2" presStyleIdx="6" presStyleCnt="9"/>
      <dgm:spPr/>
    </dgm:pt>
    <dgm:pt modelId="{3B8BC3AD-77AB-4443-97CC-F45A2CEF854A}" type="pres">
      <dgm:prSet presAssocID="{14B96619-3DF6-4C94-930D-79135514F817}" presName="node" presStyleLbl="node1" presStyleIdx="6" presStyleCnt="9">
        <dgm:presLayoutVars>
          <dgm:bulletEnabled val="1"/>
        </dgm:presLayoutVars>
      </dgm:prSet>
      <dgm:spPr/>
    </dgm:pt>
    <dgm:pt modelId="{E41650F1-DB47-486E-8F27-A76FB2F04041}" type="pres">
      <dgm:prSet presAssocID="{50D6DD9E-3E22-4F44-AEDD-4D59CD6C78B1}" presName="Name9" presStyleLbl="parChTrans1D2" presStyleIdx="7" presStyleCnt="9"/>
      <dgm:spPr/>
    </dgm:pt>
    <dgm:pt modelId="{D9654CDC-A05E-4E85-9852-C25B272CA1FF}" type="pres">
      <dgm:prSet presAssocID="{50D6DD9E-3E22-4F44-AEDD-4D59CD6C78B1}" presName="connTx" presStyleLbl="parChTrans1D2" presStyleIdx="7" presStyleCnt="9"/>
      <dgm:spPr/>
    </dgm:pt>
    <dgm:pt modelId="{134A4D12-7036-4912-BED2-3420B04DD54C}" type="pres">
      <dgm:prSet presAssocID="{EB94C444-8E35-4B05-BBDC-EB183D0F1D81}" presName="node" presStyleLbl="node1" presStyleIdx="7" presStyleCnt="9">
        <dgm:presLayoutVars>
          <dgm:bulletEnabled val="1"/>
        </dgm:presLayoutVars>
      </dgm:prSet>
      <dgm:spPr/>
    </dgm:pt>
    <dgm:pt modelId="{22127230-1073-4361-AC7E-1EF5DBD00A0B}" type="pres">
      <dgm:prSet presAssocID="{F441B8F9-FE02-4569-ABE0-07D3DAC3D50D}" presName="Name9" presStyleLbl="parChTrans1D2" presStyleIdx="8" presStyleCnt="9"/>
      <dgm:spPr/>
    </dgm:pt>
    <dgm:pt modelId="{F0D6832B-2E1D-460F-AB2D-F2A8B3C35C61}" type="pres">
      <dgm:prSet presAssocID="{F441B8F9-FE02-4569-ABE0-07D3DAC3D50D}" presName="connTx" presStyleLbl="parChTrans1D2" presStyleIdx="8" presStyleCnt="9"/>
      <dgm:spPr/>
    </dgm:pt>
    <dgm:pt modelId="{5BE1F5F8-01DE-4F70-87CB-8FA01C8802C4}" type="pres">
      <dgm:prSet presAssocID="{99F4534B-55CD-4062-A198-D3F9D519F3D2}" presName="node" presStyleLbl="node1" presStyleIdx="8" presStyleCnt="9">
        <dgm:presLayoutVars>
          <dgm:bulletEnabled val="1"/>
        </dgm:presLayoutVars>
      </dgm:prSet>
      <dgm:spPr/>
    </dgm:pt>
  </dgm:ptLst>
  <dgm:cxnLst>
    <dgm:cxn modelId="{2F888D04-093E-4A4E-BF42-A1262ABA9560}" srcId="{190905D7-6988-497D-9A0C-4C19CF810EBE}" destId="{14B96619-3DF6-4C94-930D-79135514F817}" srcOrd="6" destOrd="0" parTransId="{F4E184FF-9F92-4416-A73A-3D4716414004}" sibTransId="{B163CB39-27FD-40BC-82AE-B8D6EF438312}"/>
    <dgm:cxn modelId="{0CD05216-06D1-40E1-9C01-7E4707A3DD3D}" srcId="{190905D7-6988-497D-9A0C-4C19CF810EBE}" destId="{99F4534B-55CD-4062-A198-D3F9D519F3D2}" srcOrd="8" destOrd="0" parTransId="{F441B8F9-FE02-4569-ABE0-07D3DAC3D50D}" sibTransId="{AFE17571-8FCF-4577-865F-5ABD3745BB87}"/>
    <dgm:cxn modelId="{D8C9941B-64C0-488F-8C3B-1B511A28192C}" type="presOf" srcId="{50D6DD9E-3E22-4F44-AEDD-4D59CD6C78B1}" destId="{D9654CDC-A05E-4E85-9852-C25B272CA1FF}" srcOrd="1" destOrd="0" presId="urn:microsoft.com/office/officeart/2005/8/layout/radial1"/>
    <dgm:cxn modelId="{4A000021-57CE-436D-B9A6-BAC771BAFA02}" type="presOf" srcId="{BC8010AA-9906-407F-A990-E92F845C33AA}" destId="{8B05E683-D5AE-4A03-806E-4DE453E69422}" srcOrd="1" destOrd="0" presId="urn:microsoft.com/office/officeart/2005/8/layout/radial1"/>
    <dgm:cxn modelId="{AF17C723-4BE4-43CA-AF85-29EF94928913}" type="presOf" srcId="{D7372199-417E-405A-AB48-53EEE53DB67F}" destId="{2FF7CF83-5765-4F21-955A-226E6E0C6D46}" srcOrd="0" destOrd="0" presId="urn:microsoft.com/office/officeart/2005/8/layout/radial1"/>
    <dgm:cxn modelId="{24A22C24-AFED-4233-A93E-3146EB58CFEB}" type="presOf" srcId="{BEB89192-A032-4C5B-8B6E-EE44F2D9FFA7}" destId="{E3C23C63-58A4-4646-A70F-427B186E8AD2}" srcOrd="1" destOrd="0" presId="urn:microsoft.com/office/officeart/2005/8/layout/radial1"/>
    <dgm:cxn modelId="{F7270126-FBD3-48C2-B043-8BF1E34E2F72}" srcId="{190905D7-6988-497D-9A0C-4C19CF810EBE}" destId="{E1ADCC4B-08F5-481D-96D8-8098CF8D20A8}" srcOrd="2" destOrd="0" parTransId="{5E8D4077-CC17-4111-9AA0-7353A40324B9}" sibTransId="{C09ED5DD-E5F3-4EDC-A645-0A9CE624A08A}"/>
    <dgm:cxn modelId="{F460DD29-8A6E-4BF6-AD36-66DBD86F0427}" type="presOf" srcId="{9ADA1E10-E5B3-4191-AE6D-DC87808E131E}" destId="{8EC6E71F-19BC-47EF-A310-017D97F1343E}" srcOrd="0" destOrd="0" presId="urn:microsoft.com/office/officeart/2005/8/layout/radial1"/>
    <dgm:cxn modelId="{684ED92C-25B3-4075-ADBC-6B6235189D46}" type="presOf" srcId="{F4E184FF-9F92-4416-A73A-3D4716414004}" destId="{3E4339CD-C452-4B71-82D2-BA7522664551}" srcOrd="1" destOrd="0" presId="urn:microsoft.com/office/officeart/2005/8/layout/radial1"/>
    <dgm:cxn modelId="{7C33E230-83F1-435E-9D7B-6BA1612D7B6B}" type="presOf" srcId="{99F4534B-55CD-4062-A198-D3F9D519F3D2}" destId="{5BE1F5F8-01DE-4F70-87CB-8FA01C8802C4}" srcOrd="0" destOrd="0" presId="urn:microsoft.com/office/officeart/2005/8/layout/radial1"/>
    <dgm:cxn modelId="{E6704236-8CC8-45D2-AE51-4710D7622E78}" type="presOf" srcId="{50D6DD9E-3E22-4F44-AEDD-4D59CD6C78B1}" destId="{E41650F1-DB47-486E-8F27-A76FB2F04041}" srcOrd="0" destOrd="0" presId="urn:microsoft.com/office/officeart/2005/8/layout/radial1"/>
    <dgm:cxn modelId="{0A7BF33D-EF4C-4AE0-8349-EBDC2D9B3145}" type="presOf" srcId="{77F583D6-1326-49BC-98D8-9CD1924C37C6}" destId="{1E498553-0BDD-4DD5-8305-41C723361DD1}" srcOrd="0" destOrd="0" presId="urn:microsoft.com/office/officeart/2005/8/layout/radial1"/>
    <dgm:cxn modelId="{A8551762-3D89-4E10-A9E1-53E62B392079}" type="presOf" srcId="{F4E184FF-9F92-4416-A73A-3D4716414004}" destId="{C2420F1D-1082-49DE-87B8-E670560CFC5D}" srcOrd="0" destOrd="0" presId="urn:microsoft.com/office/officeart/2005/8/layout/radial1"/>
    <dgm:cxn modelId="{0DEBEC68-87D9-4353-91FE-D1A4CD2BD6EF}" type="presOf" srcId="{EB94C444-8E35-4B05-BBDC-EB183D0F1D81}" destId="{134A4D12-7036-4912-BED2-3420B04DD54C}" srcOrd="0" destOrd="0" presId="urn:microsoft.com/office/officeart/2005/8/layout/radial1"/>
    <dgm:cxn modelId="{6417AF4D-16E1-4FC2-B420-DD0ED1735940}" type="presOf" srcId="{7A4DA977-FB10-40E7-B5D8-173EAE672F76}" destId="{3D054929-0D70-4213-A0BA-522F35C85D1C}" srcOrd="0" destOrd="0" presId="urn:microsoft.com/office/officeart/2005/8/layout/radial1"/>
    <dgm:cxn modelId="{1CC0A26E-4FBF-45B5-84E6-599CBB4202CE}" srcId="{190905D7-6988-497D-9A0C-4C19CF810EBE}" destId="{C45D1073-4293-4587-ADE4-D4E994581787}" srcOrd="4" destOrd="0" parTransId="{77F583D6-1326-49BC-98D8-9CD1924C37C6}" sibTransId="{3A0CA4C5-B2AB-45C9-B1A2-697190F7CB2E}"/>
    <dgm:cxn modelId="{32563E6F-EC2D-476C-84E4-1DE8E3AEF9C3}" srcId="{190905D7-6988-497D-9A0C-4C19CF810EBE}" destId="{12990179-2643-4A7E-81E1-04F7273906EE}" srcOrd="3" destOrd="0" parTransId="{45BA0D78-0897-466E-9F94-72E9DC38E9E7}" sibTransId="{C22E8AF6-688F-4C53-966A-C2E4161B07E8}"/>
    <dgm:cxn modelId="{C99C1A75-09E0-460C-BC85-29061F4A4548}" type="presOf" srcId="{16A49826-2B17-43C9-84D0-E0620954DFC4}" destId="{3F34E988-A818-44C7-8CBE-F5981C098223}" srcOrd="1" destOrd="0" presId="urn:microsoft.com/office/officeart/2005/8/layout/radial1"/>
    <dgm:cxn modelId="{05A1287A-96A1-4980-9F30-C10FB5BAD81D}" type="presOf" srcId="{5E8D4077-CC17-4111-9AA0-7353A40324B9}" destId="{79DA4FFF-1646-40E5-A8D0-D843C85F7FA4}" srcOrd="1" destOrd="0" presId="urn:microsoft.com/office/officeart/2005/8/layout/radial1"/>
    <dgm:cxn modelId="{5629C57A-E5EF-4E37-BCA5-31D91AACDE9D}" srcId="{190905D7-6988-497D-9A0C-4C19CF810EBE}" destId="{D7372199-417E-405A-AB48-53EEE53DB67F}" srcOrd="0" destOrd="0" parTransId="{16A49826-2B17-43C9-84D0-E0620954DFC4}" sibTransId="{AC465C70-F9E8-4253-9515-54D6A45461D6}"/>
    <dgm:cxn modelId="{C971E383-F44B-4265-9F66-014C72FCA04C}" type="presOf" srcId="{16A49826-2B17-43C9-84D0-E0620954DFC4}" destId="{05F39DC4-C5F3-4E2B-8AAA-02D6768E2104}" srcOrd="0" destOrd="0" presId="urn:microsoft.com/office/officeart/2005/8/layout/radial1"/>
    <dgm:cxn modelId="{944D4A86-933F-4D8B-BB45-76AA95BD140C}" type="presOf" srcId="{14B96619-3DF6-4C94-930D-79135514F817}" destId="{3B8BC3AD-77AB-4443-97CC-F45A2CEF854A}" srcOrd="0" destOrd="0" presId="urn:microsoft.com/office/officeart/2005/8/layout/radial1"/>
    <dgm:cxn modelId="{E3AB7C8C-B5C4-4F74-9361-94695E07835E}" type="presOf" srcId="{C45D1073-4293-4587-ADE4-D4E994581787}" destId="{6E22F431-9284-47B1-BEE8-719175ECCB43}" srcOrd="0" destOrd="0" presId="urn:microsoft.com/office/officeart/2005/8/layout/radial1"/>
    <dgm:cxn modelId="{4928C29C-628E-4F4D-98D6-403AD0D31600}" type="presOf" srcId="{BEB89192-A032-4C5B-8B6E-EE44F2D9FFA7}" destId="{7C14AFE9-8B5E-4C94-9573-00E3960BA102}" srcOrd="0" destOrd="0" presId="urn:microsoft.com/office/officeart/2005/8/layout/radial1"/>
    <dgm:cxn modelId="{4C2B31A5-A9C1-4F51-AA03-C000F44BDC86}" type="presOf" srcId="{5E8D4077-CC17-4111-9AA0-7353A40324B9}" destId="{50805E47-96BA-4589-A271-C20EC2693039}" srcOrd="0" destOrd="0" presId="urn:microsoft.com/office/officeart/2005/8/layout/radial1"/>
    <dgm:cxn modelId="{A8DF8AB0-6430-4B5B-B1F2-CF649961A266}" srcId="{190905D7-6988-497D-9A0C-4C19CF810EBE}" destId="{9ADA1E10-E5B3-4191-AE6D-DC87808E131E}" srcOrd="5" destOrd="0" parTransId="{BEB89192-A032-4C5B-8B6E-EE44F2D9FFA7}" sibTransId="{40063816-0F8B-4887-9FE3-3B7E12633FD2}"/>
    <dgm:cxn modelId="{62C343BF-D54C-46D2-A70A-2BE5EECBD15F}" type="presOf" srcId="{12990179-2643-4A7E-81E1-04F7273906EE}" destId="{79D7DD43-7CCF-48DC-B3A1-37E0DAFEAD8C}" srcOrd="0" destOrd="0" presId="urn:microsoft.com/office/officeart/2005/8/layout/radial1"/>
    <dgm:cxn modelId="{C0385BC2-BE8F-4BCA-A670-F288E3B84237}" type="presOf" srcId="{190905D7-6988-497D-9A0C-4C19CF810EBE}" destId="{84E7047B-5EF4-4AC6-8C3A-42C7949C5DA8}" srcOrd="0" destOrd="0" presId="urn:microsoft.com/office/officeart/2005/8/layout/radial1"/>
    <dgm:cxn modelId="{CC0E82C4-C940-415B-8611-C782CF78C834}" type="presOf" srcId="{BC8010AA-9906-407F-A990-E92F845C33AA}" destId="{9C0EA57B-0CA7-4514-B41B-9450A2BCEB71}" srcOrd="0" destOrd="0" presId="urn:microsoft.com/office/officeart/2005/8/layout/radial1"/>
    <dgm:cxn modelId="{17C385C9-238C-4B8F-9CEB-34803A3CC4D9}" type="presOf" srcId="{E1ADCC4B-08F5-481D-96D8-8098CF8D20A8}" destId="{422C41E5-39F0-4A59-888A-D9473929F670}" srcOrd="0" destOrd="0" presId="urn:microsoft.com/office/officeart/2005/8/layout/radial1"/>
    <dgm:cxn modelId="{C26364CE-E9E2-4532-95CB-8965B756520E}" srcId="{190905D7-6988-497D-9A0C-4C19CF810EBE}" destId="{EB94C444-8E35-4B05-BBDC-EB183D0F1D81}" srcOrd="7" destOrd="0" parTransId="{50D6DD9E-3E22-4F44-AEDD-4D59CD6C78B1}" sibTransId="{3E256A36-955E-49B1-B565-8043BC37FA55}"/>
    <dgm:cxn modelId="{99FBC9D1-427C-4A69-B8EB-8C94D18403BF}" type="presOf" srcId="{F441B8F9-FE02-4569-ABE0-07D3DAC3D50D}" destId="{22127230-1073-4361-AC7E-1EF5DBD00A0B}" srcOrd="0" destOrd="0" presId="urn:microsoft.com/office/officeart/2005/8/layout/radial1"/>
    <dgm:cxn modelId="{190595D3-1EB8-452C-ADA5-A992FFE1A0B2}" type="presOf" srcId="{77F583D6-1326-49BC-98D8-9CD1924C37C6}" destId="{7F2AD3F5-2ACB-4CA4-BFC3-3EE2B687A1F2}" srcOrd="1" destOrd="0" presId="urn:microsoft.com/office/officeart/2005/8/layout/radial1"/>
    <dgm:cxn modelId="{71118DDC-9255-485B-B00A-01E907D79045}" type="presOf" srcId="{4EEF5F58-118B-4271-B8B3-BE90A91ECCA2}" destId="{DA05EB7D-0B19-47F1-8A10-1F8654BAAFC6}" srcOrd="0" destOrd="0" presId="urn:microsoft.com/office/officeart/2005/8/layout/radial1"/>
    <dgm:cxn modelId="{F96925E6-78B9-42F1-8978-30BD7BC09E9E}" srcId="{4EEF5F58-118B-4271-B8B3-BE90A91ECCA2}" destId="{190905D7-6988-497D-9A0C-4C19CF810EBE}" srcOrd="0" destOrd="0" parTransId="{375B16C9-B557-4DE1-9878-85835E30B944}" sibTransId="{760FBE23-51B9-4D46-8050-323236BAD4E9}"/>
    <dgm:cxn modelId="{9AC06DED-F7A6-4A55-9F23-1794C90B4054}" type="presOf" srcId="{45BA0D78-0897-466E-9F94-72E9DC38E9E7}" destId="{DAB7A54F-2F73-4868-8740-C3A1874B2903}" srcOrd="1" destOrd="0" presId="urn:microsoft.com/office/officeart/2005/8/layout/radial1"/>
    <dgm:cxn modelId="{1B816BF3-7816-4898-858D-7D89FAEA07AE}" type="presOf" srcId="{45BA0D78-0897-466E-9F94-72E9DC38E9E7}" destId="{BDA56C74-3E54-407B-91B7-06DEA9D8C67A}" srcOrd="0" destOrd="0" presId="urn:microsoft.com/office/officeart/2005/8/layout/radial1"/>
    <dgm:cxn modelId="{6BA0D2F8-CFCB-49DC-AF10-E4390357D2FC}" type="presOf" srcId="{F441B8F9-FE02-4569-ABE0-07D3DAC3D50D}" destId="{F0D6832B-2E1D-460F-AB2D-F2A8B3C35C61}" srcOrd="1" destOrd="0" presId="urn:microsoft.com/office/officeart/2005/8/layout/radial1"/>
    <dgm:cxn modelId="{A0B362FB-3E22-4D83-96D4-CE6FC1F75343}" srcId="{190905D7-6988-497D-9A0C-4C19CF810EBE}" destId="{7A4DA977-FB10-40E7-B5D8-173EAE672F76}" srcOrd="1" destOrd="0" parTransId="{BC8010AA-9906-407F-A990-E92F845C33AA}" sibTransId="{DB983FC2-2568-4BC7-8770-652C483117E3}"/>
    <dgm:cxn modelId="{DB1B3F33-D2FA-4B29-9E72-9DDF44CC09A4}" type="presParOf" srcId="{DA05EB7D-0B19-47F1-8A10-1F8654BAAFC6}" destId="{84E7047B-5EF4-4AC6-8C3A-42C7949C5DA8}" srcOrd="0" destOrd="0" presId="urn:microsoft.com/office/officeart/2005/8/layout/radial1"/>
    <dgm:cxn modelId="{FEA57E72-7747-4169-B94D-03CB1AB83074}" type="presParOf" srcId="{DA05EB7D-0B19-47F1-8A10-1F8654BAAFC6}" destId="{05F39DC4-C5F3-4E2B-8AAA-02D6768E2104}" srcOrd="1" destOrd="0" presId="urn:microsoft.com/office/officeart/2005/8/layout/radial1"/>
    <dgm:cxn modelId="{10A9CBB0-F3B4-4AEE-B7D2-51992A32AA15}" type="presParOf" srcId="{05F39DC4-C5F3-4E2B-8AAA-02D6768E2104}" destId="{3F34E988-A818-44C7-8CBE-F5981C098223}" srcOrd="0" destOrd="0" presId="urn:microsoft.com/office/officeart/2005/8/layout/radial1"/>
    <dgm:cxn modelId="{E8E03863-A36A-4ECF-9B6E-CD3894DAAF06}" type="presParOf" srcId="{DA05EB7D-0B19-47F1-8A10-1F8654BAAFC6}" destId="{2FF7CF83-5765-4F21-955A-226E6E0C6D46}" srcOrd="2" destOrd="0" presId="urn:microsoft.com/office/officeart/2005/8/layout/radial1"/>
    <dgm:cxn modelId="{5B6891E8-1D9C-48FE-9F15-D7A04B71C025}" type="presParOf" srcId="{DA05EB7D-0B19-47F1-8A10-1F8654BAAFC6}" destId="{9C0EA57B-0CA7-4514-B41B-9450A2BCEB71}" srcOrd="3" destOrd="0" presId="urn:microsoft.com/office/officeart/2005/8/layout/radial1"/>
    <dgm:cxn modelId="{6B789012-C450-4B27-9566-B5E706F54196}" type="presParOf" srcId="{9C0EA57B-0CA7-4514-B41B-9450A2BCEB71}" destId="{8B05E683-D5AE-4A03-806E-4DE453E69422}" srcOrd="0" destOrd="0" presId="urn:microsoft.com/office/officeart/2005/8/layout/radial1"/>
    <dgm:cxn modelId="{59D5D01F-2661-4207-AB42-2B146196040F}" type="presParOf" srcId="{DA05EB7D-0B19-47F1-8A10-1F8654BAAFC6}" destId="{3D054929-0D70-4213-A0BA-522F35C85D1C}" srcOrd="4" destOrd="0" presId="urn:microsoft.com/office/officeart/2005/8/layout/radial1"/>
    <dgm:cxn modelId="{D3CE2805-A03B-48A2-97DE-2F315473C7CC}" type="presParOf" srcId="{DA05EB7D-0B19-47F1-8A10-1F8654BAAFC6}" destId="{50805E47-96BA-4589-A271-C20EC2693039}" srcOrd="5" destOrd="0" presId="urn:microsoft.com/office/officeart/2005/8/layout/radial1"/>
    <dgm:cxn modelId="{AAFFF396-D5EF-46F0-9984-17D237F57221}" type="presParOf" srcId="{50805E47-96BA-4589-A271-C20EC2693039}" destId="{79DA4FFF-1646-40E5-A8D0-D843C85F7FA4}" srcOrd="0" destOrd="0" presId="urn:microsoft.com/office/officeart/2005/8/layout/radial1"/>
    <dgm:cxn modelId="{ADAB7410-3B47-4766-AF64-508DB8E52956}" type="presParOf" srcId="{DA05EB7D-0B19-47F1-8A10-1F8654BAAFC6}" destId="{422C41E5-39F0-4A59-888A-D9473929F670}" srcOrd="6" destOrd="0" presId="urn:microsoft.com/office/officeart/2005/8/layout/radial1"/>
    <dgm:cxn modelId="{BA8AD356-8F05-49E0-BD55-8792042FDE48}" type="presParOf" srcId="{DA05EB7D-0B19-47F1-8A10-1F8654BAAFC6}" destId="{BDA56C74-3E54-407B-91B7-06DEA9D8C67A}" srcOrd="7" destOrd="0" presId="urn:microsoft.com/office/officeart/2005/8/layout/radial1"/>
    <dgm:cxn modelId="{57741445-B4C0-42B0-82E5-91DA8336AEAA}" type="presParOf" srcId="{BDA56C74-3E54-407B-91B7-06DEA9D8C67A}" destId="{DAB7A54F-2F73-4868-8740-C3A1874B2903}" srcOrd="0" destOrd="0" presId="urn:microsoft.com/office/officeart/2005/8/layout/radial1"/>
    <dgm:cxn modelId="{40015E4D-8C9B-44B0-B0BF-6D1F6A4E5998}" type="presParOf" srcId="{DA05EB7D-0B19-47F1-8A10-1F8654BAAFC6}" destId="{79D7DD43-7CCF-48DC-B3A1-37E0DAFEAD8C}" srcOrd="8" destOrd="0" presId="urn:microsoft.com/office/officeart/2005/8/layout/radial1"/>
    <dgm:cxn modelId="{6BD4CE01-C7F7-4FD5-B1F1-003D8D8DA54B}" type="presParOf" srcId="{DA05EB7D-0B19-47F1-8A10-1F8654BAAFC6}" destId="{1E498553-0BDD-4DD5-8305-41C723361DD1}" srcOrd="9" destOrd="0" presId="urn:microsoft.com/office/officeart/2005/8/layout/radial1"/>
    <dgm:cxn modelId="{8173D76E-1600-49CD-A50F-F47FC434797C}" type="presParOf" srcId="{1E498553-0BDD-4DD5-8305-41C723361DD1}" destId="{7F2AD3F5-2ACB-4CA4-BFC3-3EE2B687A1F2}" srcOrd="0" destOrd="0" presId="urn:microsoft.com/office/officeart/2005/8/layout/radial1"/>
    <dgm:cxn modelId="{920D0328-FD5B-481A-B81F-FDDE392059E1}" type="presParOf" srcId="{DA05EB7D-0B19-47F1-8A10-1F8654BAAFC6}" destId="{6E22F431-9284-47B1-BEE8-719175ECCB43}" srcOrd="10" destOrd="0" presId="urn:microsoft.com/office/officeart/2005/8/layout/radial1"/>
    <dgm:cxn modelId="{A195980B-EC19-4990-B842-38E0B9D93345}" type="presParOf" srcId="{DA05EB7D-0B19-47F1-8A10-1F8654BAAFC6}" destId="{7C14AFE9-8B5E-4C94-9573-00E3960BA102}" srcOrd="11" destOrd="0" presId="urn:microsoft.com/office/officeart/2005/8/layout/radial1"/>
    <dgm:cxn modelId="{9826124A-D8B0-4DE6-8782-DA8A703ADDFF}" type="presParOf" srcId="{7C14AFE9-8B5E-4C94-9573-00E3960BA102}" destId="{E3C23C63-58A4-4646-A70F-427B186E8AD2}" srcOrd="0" destOrd="0" presId="urn:microsoft.com/office/officeart/2005/8/layout/radial1"/>
    <dgm:cxn modelId="{9A42DFAB-E134-414A-A154-B77FC8697855}" type="presParOf" srcId="{DA05EB7D-0B19-47F1-8A10-1F8654BAAFC6}" destId="{8EC6E71F-19BC-47EF-A310-017D97F1343E}" srcOrd="12" destOrd="0" presId="urn:microsoft.com/office/officeart/2005/8/layout/radial1"/>
    <dgm:cxn modelId="{FE0BF3DD-9D3D-4B11-9896-7A7A1030B4E5}" type="presParOf" srcId="{DA05EB7D-0B19-47F1-8A10-1F8654BAAFC6}" destId="{C2420F1D-1082-49DE-87B8-E670560CFC5D}" srcOrd="13" destOrd="0" presId="urn:microsoft.com/office/officeart/2005/8/layout/radial1"/>
    <dgm:cxn modelId="{67E6F8F9-59DB-4CA9-9DA5-A54BC090C2E5}" type="presParOf" srcId="{C2420F1D-1082-49DE-87B8-E670560CFC5D}" destId="{3E4339CD-C452-4B71-82D2-BA7522664551}" srcOrd="0" destOrd="0" presId="urn:microsoft.com/office/officeart/2005/8/layout/radial1"/>
    <dgm:cxn modelId="{AF0B5A2F-2D35-4280-BE4D-14F9D0BBDC31}" type="presParOf" srcId="{DA05EB7D-0B19-47F1-8A10-1F8654BAAFC6}" destId="{3B8BC3AD-77AB-4443-97CC-F45A2CEF854A}" srcOrd="14" destOrd="0" presId="urn:microsoft.com/office/officeart/2005/8/layout/radial1"/>
    <dgm:cxn modelId="{C621F244-175E-41DA-8C18-9EE8BE1197AA}" type="presParOf" srcId="{DA05EB7D-0B19-47F1-8A10-1F8654BAAFC6}" destId="{E41650F1-DB47-486E-8F27-A76FB2F04041}" srcOrd="15" destOrd="0" presId="urn:microsoft.com/office/officeart/2005/8/layout/radial1"/>
    <dgm:cxn modelId="{D6ED34C3-93D3-4F36-AC99-81E74299B21C}" type="presParOf" srcId="{E41650F1-DB47-486E-8F27-A76FB2F04041}" destId="{D9654CDC-A05E-4E85-9852-C25B272CA1FF}" srcOrd="0" destOrd="0" presId="urn:microsoft.com/office/officeart/2005/8/layout/radial1"/>
    <dgm:cxn modelId="{088E052D-54CC-44D7-86D4-CA9362636EB6}" type="presParOf" srcId="{DA05EB7D-0B19-47F1-8A10-1F8654BAAFC6}" destId="{134A4D12-7036-4912-BED2-3420B04DD54C}" srcOrd="16" destOrd="0" presId="urn:microsoft.com/office/officeart/2005/8/layout/radial1"/>
    <dgm:cxn modelId="{1ACB7437-8D81-49DF-B3EB-52864D88A1C6}" type="presParOf" srcId="{DA05EB7D-0B19-47F1-8A10-1F8654BAAFC6}" destId="{22127230-1073-4361-AC7E-1EF5DBD00A0B}" srcOrd="17" destOrd="0" presId="urn:microsoft.com/office/officeart/2005/8/layout/radial1"/>
    <dgm:cxn modelId="{E2DB757D-1071-4B6A-9C87-5DC5D938E4E6}" type="presParOf" srcId="{22127230-1073-4361-AC7E-1EF5DBD00A0B}" destId="{F0D6832B-2E1D-460F-AB2D-F2A8B3C35C61}" srcOrd="0" destOrd="0" presId="urn:microsoft.com/office/officeart/2005/8/layout/radial1"/>
    <dgm:cxn modelId="{C49FC793-862D-4E51-B386-9EA612158473}" type="presParOf" srcId="{DA05EB7D-0B19-47F1-8A10-1F8654BAAFC6}" destId="{5BE1F5F8-01DE-4F70-87CB-8FA01C8802C4}" srcOrd="1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09896-5CBB-40C7-88B4-ED6EC1C9DB60}">
      <dsp:nvSpPr>
        <dsp:cNvPr id="0" name=""/>
        <dsp:cNvSpPr/>
      </dsp:nvSpPr>
      <dsp:spPr>
        <a:xfrm>
          <a:off x="1181570" y="0"/>
          <a:ext cx="4726283" cy="472628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6720A-F8AE-491D-B29D-98EA2CFFD354}">
      <dsp:nvSpPr>
        <dsp:cNvPr id="0" name=""/>
        <dsp:cNvSpPr/>
      </dsp:nvSpPr>
      <dsp:spPr>
        <a:xfrm>
          <a:off x="1630567" y="448996"/>
          <a:ext cx="1843250" cy="1843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Better Products to Market, Faster</a:t>
          </a:r>
        </a:p>
      </dsp:txBody>
      <dsp:txXfrm>
        <a:off x="1720547" y="538976"/>
        <a:ext cx="1663290" cy="1663290"/>
      </dsp:txXfrm>
    </dsp:sp>
    <dsp:sp modelId="{AD5FBF44-D879-4EFC-836E-DD177437D4D5}">
      <dsp:nvSpPr>
        <dsp:cNvPr id="0" name=""/>
        <dsp:cNvSpPr/>
      </dsp:nvSpPr>
      <dsp:spPr>
        <a:xfrm>
          <a:off x="3615606" y="448996"/>
          <a:ext cx="1843250" cy="1843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Enable On-Demand Digital Manufacturing</a:t>
          </a:r>
        </a:p>
      </dsp:txBody>
      <dsp:txXfrm>
        <a:off x="3705586" y="538976"/>
        <a:ext cx="1663290" cy="1663290"/>
      </dsp:txXfrm>
    </dsp:sp>
    <dsp:sp modelId="{F943C5C3-9927-4462-88BF-4F5EE78B9042}">
      <dsp:nvSpPr>
        <dsp:cNvPr id="0" name=""/>
        <dsp:cNvSpPr/>
      </dsp:nvSpPr>
      <dsp:spPr>
        <a:xfrm>
          <a:off x="1630567" y="2434035"/>
          <a:ext cx="1843250" cy="1843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Improve Customer Responsiveness</a:t>
          </a:r>
        </a:p>
      </dsp:txBody>
      <dsp:txXfrm>
        <a:off x="1720547" y="2524015"/>
        <a:ext cx="1663290" cy="1663290"/>
      </dsp:txXfrm>
    </dsp:sp>
    <dsp:sp modelId="{9D54247A-22F1-4BFE-B7EF-3367EC3E93DA}">
      <dsp:nvSpPr>
        <dsp:cNvPr id="0" name=""/>
        <dsp:cNvSpPr/>
      </dsp:nvSpPr>
      <dsp:spPr>
        <a:xfrm>
          <a:off x="3615606" y="2434035"/>
          <a:ext cx="1843250" cy="1843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Enhance Operations</a:t>
          </a:r>
        </a:p>
      </dsp:txBody>
      <dsp:txXfrm>
        <a:off x="3705586" y="2524015"/>
        <a:ext cx="1663290" cy="1663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7047B-5EF4-4AC6-8C3A-42C7949C5DA8}">
      <dsp:nvSpPr>
        <dsp:cNvPr id="0" name=""/>
        <dsp:cNvSpPr/>
      </dsp:nvSpPr>
      <dsp:spPr>
        <a:xfrm>
          <a:off x="2523984" y="1567390"/>
          <a:ext cx="1028519" cy="1028519"/>
        </a:xfrm>
        <a:prstGeom prst="ellipse">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AMC-Stuttgart</a:t>
          </a:r>
        </a:p>
      </dsp:txBody>
      <dsp:txXfrm>
        <a:off x="2674607" y="1718013"/>
        <a:ext cx="727273" cy="727273"/>
      </dsp:txXfrm>
    </dsp:sp>
    <dsp:sp modelId="{05F39DC4-C5F3-4E2B-8AAA-02D6768E2104}">
      <dsp:nvSpPr>
        <dsp:cNvPr id="0" name=""/>
        <dsp:cNvSpPr/>
      </dsp:nvSpPr>
      <dsp:spPr>
        <a:xfrm rot="16200000">
          <a:off x="2778587" y="1292430"/>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5261" y="1294751"/>
        <a:ext cx="25965" cy="25965"/>
      </dsp:txXfrm>
    </dsp:sp>
    <dsp:sp modelId="{2FF7CF83-5765-4F21-955A-226E6E0C6D46}">
      <dsp:nvSpPr>
        <dsp:cNvPr id="0" name=""/>
        <dsp:cNvSpPr/>
      </dsp:nvSpPr>
      <dsp:spPr>
        <a:xfrm>
          <a:off x="2521597" y="14785"/>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Neuwied</a:t>
          </a:r>
        </a:p>
      </dsp:txBody>
      <dsp:txXfrm>
        <a:off x="2672919" y="166107"/>
        <a:ext cx="730649" cy="730649"/>
      </dsp:txXfrm>
    </dsp:sp>
    <dsp:sp modelId="{63E79A5B-8094-4F4C-868C-598D337EE45E}">
      <dsp:nvSpPr>
        <dsp:cNvPr id="0" name=""/>
        <dsp:cNvSpPr/>
      </dsp:nvSpPr>
      <dsp:spPr>
        <a:xfrm rot="19285714">
          <a:off x="3383659" y="1583817"/>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0332" y="1586139"/>
        <a:ext cx="25965" cy="25965"/>
      </dsp:txXfrm>
    </dsp:sp>
    <dsp:sp modelId="{7288DC1F-6FF5-4E98-B0A0-85C7F5C2DB4F}">
      <dsp:nvSpPr>
        <dsp:cNvPr id="0" name=""/>
        <dsp:cNvSpPr/>
      </dsp:nvSpPr>
      <dsp:spPr>
        <a:xfrm>
          <a:off x="3733607" y="598458"/>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BW-TEC</a:t>
          </a:r>
        </a:p>
      </dsp:txBody>
      <dsp:txXfrm>
        <a:off x="3884929" y="749780"/>
        <a:ext cx="730649" cy="730649"/>
      </dsp:txXfrm>
    </dsp:sp>
    <dsp:sp modelId="{50805E47-96BA-4589-A271-C20EC2693039}">
      <dsp:nvSpPr>
        <dsp:cNvPr id="0" name=""/>
        <dsp:cNvSpPr/>
      </dsp:nvSpPr>
      <dsp:spPr>
        <a:xfrm rot="771429">
          <a:off x="3533099" y="2238558"/>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9773" y="2240880"/>
        <a:ext cx="25965" cy="25965"/>
      </dsp:txXfrm>
    </dsp:sp>
    <dsp:sp modelId="{422C41E5-39F0-4A59-888A-D9473929F670}">
      <dsp:nvSpPr>
        <dsp:cNvPr id="0" name=""/>
        <dsp:cNvSpPr/>
      </dsp:nvSpPr>
      <dsp:spPr>
        <a:xfrm>
          <a:off x="4032948" y="1909959"/>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Lucca</a:t>
          </a:r>
        </a:p>
      </dsp:txBody>
      <dsp:txXfrm>
        <a:off x="4184270" y="2061281"/>
        <a:ext cx="730649" cy="730649"/>
      </dsp:txXfrm>
    </dsp:sp>
    <dsp:sp modelId="{BDA56C74-3E54-407B-91B7-06DEA9D8C67A}">
      <dsp:nvSpPr>
        <dsp:cNvPr id="0" name=""/>
        <dsp:cNvSpPr/>
      </dsp:nvSpPr>
      <dsp:spPr>
        <a:xfrm rot="3857143">
          <a:off x="3114377" y="2763620"/>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1050" y="2765941"/>
        <a:ext cx="25965" cy="25965"/>
      </dsp:txXfrm>
    </dsp:sp>
    <dsp:sp modelId="{79D7DD43-7CCF-48DC-B3A1-37E0DAFEAD8C}">
      <dsp:nvSpPr>
        <dsp:cNvPr id="0" name=""/>
        <dsp:cNvSpPr/>
      </dsp:nvSpPr>
      <dsp:spPr>
        <a:xfrm>
          <a:off x="3194212" y="2961702"/>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Doncaster, Manchester, Nottingham</a:t>
          </a:r>
        </a:p>
      </dsp:txBody>
      <dsp:txXfrm>
        <a:off x="3345534" y="3113024"/>
        <a:ext cx="730649" cy="730649"/>
      </dsp:txXfrm>
    </dsp:sp>
    <dsp:sp modelId="{1E498553-0BDD-4DD5-8305-41C723361DD1}">
      <dsp:nvSpPr>
        <dsp:cNvPr id="0" name=""/>
        <dsp:cNvSpPr/>
      </dsp:nvSpPr>
      <dsp:spPr>
        <a:xfrm rot="6942857">
          <a:off x="2442798" y="2763620"/>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89471" y="2765941"/>
        <a:ext cx="25965" cy="25965"/>
      </dsp:txXfrm>
    </dsp:sp>
    <dsp:sp modelId="{6E22F431-9284-47B1-BEE8-719175ECCB43}">
      <dsp:nvSpPr>
        <dsp:cNvPr id="0" name=""/>
        <dsp:cNvSpPr/>
      </dsp:nvSpPr>
      <dsp:spPr>
        <a:xfrm>
          <a:off x="1848982" y="2961702"/>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Paris, </a:t>
          </a:r>
          <a:r>
            <a:rPr lang="en-US" sz="1100" kern="1200" dirty="0" err="1"/>
            <a:t>Terneuzen</a:t>
          </a:r>
          <a:r>
            <a:rPr lang="en-US" sz="1100" kern="1200" dirty="0"/>
            <a:t>, </a:t>
          </a:r>
          <a:r>
            <a:rPr lang="en-US" sz="1100" kern="1200" dirty="0" err="1"/>
            <a:t>Mestrino</a:t>
          </a:r>
          <a:r>
            <a:rPr lang="en-US" sz="1100" kern="1200" dirty="0"/>
            <a:t>, etc.</a:t>
          </a:r>
        </a:p>
      </dsp:txBody>
      <dsp:txXfrm>
        <a:off x="2000304" y="3113024"/>
        <a:ext cx="730649" cy="730649"/>
      </dsp:txXfrm>
    </dsp:sp>
    <dsp:sp modelId="{A069E146-EA00-4DB0-9F39-F709EADA3AD0}">
      <dsp:nvSpPr>
        <dsp:cNvPr id="0" name=""/>
        <dsp:cNvSpPr/>
      </dsp:nvSpPr>
      <dsp:spPr>
        <a:xfrm rot="10028571">
          <a:off x="2024075" y="2238558"/>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70749" y="2240880"/>
        <a:ext cx="25965" cy="25965"/>
      </dsp:txXfrm>
    </dsp:sp>
    <dsp:sp modelId="{F5A30CEC-B819-4C21-9B9B-D61B4C3B1EDE}">
      <dsp:nvSpPr>
        <dsp:cNvPr id="0" name=""/>
        <dsp:cNvSpPr/>
      </dsp:nvSpPr>
      <dsp:spPr>
        <a:xfrm>
          <a:off x="1010246" y="1909959"/>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Hamburg</a:t>
          </a:r>
        </a:p>
      </dsp:txBody>
      <dsp:txXfrm>
        <a:off x="1161568" y="2061281"/>
        <a:ext cx="730649" cy="730649"/>
      </dsp:txXfrm>
    </dsp:sp>
    <dsp:sp modelId="{023EFB37-7785-4164-BDED-29A30C5B4933}">
      <dsp:nvSpPr>
        <dsp:cNvPr id="0" name=""/>
        <dsp:cNvSpPr/>
      </dsp:nvSpPr>
      <dsp:spPr>
        <a:xfrm rot="13114286">
          <a:off x="2173516" y="1583817"/>
          <a:ext cx="519312" cy="30608"/>
        </a:xfrm>
        <a:custGeom>
          <a:avLst/>
          <a:gdLst/>
          <a:ahLst/>
          <a:cxnLst/>
          <a:rect l="0" t="0" r="0" b="0"/>
          <a:pathLst>
            <a:path>
              <a:moveTo>
                <a:pt x="0" y="15304"/>
              </a:moveTo>
              <a:lnTo>
                <a:pt x="519312" y="15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420189" y="1586139"/>
        <a:ext cx="25965" cy="25965"/>
      </dsp:txXfrm>
    </dsp:sp>
    <dsp:sp modelId="{B1BFF620-C510-4835-93E6-D513FA98C7FA}">
      <dsp:nvSpPr>
        <dsp:cNvPr id="0" name=""/>
        <dsp:cNvSpPr/>
      </dsp:nvSpPr>
      <dsp:spPr>
        <a:xfrm>
          <a:off x="1309587" y="598458"/>
          <a:ext cx="1033293" cy="10332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Stuttgart</a:t>
          </a:r>
        </a:p>
      </dsp:txBody>
      <dsp:txXfrm>
        <a:off x="1460909" y="749780"/>
        <a:ext cx="730649" cy="730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7047B-5EF4-4AC6-8C3A-42C7949C5DA8}">
      <dsp:nvSpPr>
        <dsp:cNvPr id="0" name=""/>
        <dsp:cNvSpPr/>
      </dsp:nvSpPr>
      <dsp:spPr>
        <a:xfrm>
          <a:off x="2493890" y="1509202"/>
          <a:ext cx="1088707" cy="1088707"/>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AMC-Clearwater</a:t>
          </a:r>
        </a:p>
      </dsp:txBody>
      <dsp:txXfrm>
        <a:off x="2653327" y="1668639"/>
        <a:ext cx="769833" cy="769833"/>
      </dsp:txXfrm>
    </dsp:sp>
    <dsp:sp modelId="{05F39DC4-C5F3-4E2B-8AAA-02D6768E2104}">
      <dsp:nvSpPr>
        <dsp:cNvPr id="0" name=""/>
        <dsp:cNvSpPr/>
      </dsp:nvSpPr>
      <dsp:spPr>
        <a:xfrm rot="16200000">
          <a:off x="2715412" y="1173813"/>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2102" y="1170229"/>
        <a:ext cx="32283" cy="32283"/>
      </dsp:txXfrm>
    </dsp:sp>
    <dsp:sp modelId="{2FF7CF83-5765-4F21-955A-226E6E0C6D46}">
      <dsp:nvSpPr>
        <dsp:cNvPr id="0" name=""/>
        <dsp:cNvSpPr/>
      </dsp:nvSpPr>
      <dsp:spPr>
        <a:xfrm>
          <a:off x="2614328" y="15708"/>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Waterloo</a:t>
          </a:r>
        </a:p>
      </dsp:txBody>
      <dsp:txXfrm>
        <a:off x="2738490" y="139870"/>
        <a:ext cx="599506" cy="599506"/>
      </dsp:txXfrm>
    </dsp:sp>
    <dsp:sp modelId="{9C0EA57B-0CA7-4514-B41B-9450A2BCEB71}">
      <dsp:nvSpPr>
        <dsp:cNvPr id="0" name=""/>
        <dsp:cNvSpPr/>
      </dsp:nvSpPr>
      <dsp:spPr>
        <a:xfrm rot="18600000">
          <a:off x="3272828" y="1376696"/>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9518" y="1373112"/>
        <a:ext cx="32283" cy="32283"/>
      </dsp:txXfrm>
    </dsp:sp>
    <dsp:sp modelId="{3D054929-0D70-4213-A0BA-522F35C85D1C}">
      <dsp:nvSpPr>
        <dsp:cNvPr id="0" name=""/>
        <dsp:cNvSpPr/>
      </dsp:nvSpPr>
      <dsp:spPr>
        <a:xfrm>
          <a:off x="3651744" y="393297"/>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Clearwater</a:t>
          </a:r>
        </a:p>
      </dsp:txBody>
      <dsp:txXfrm>
        <a:off x="3775906" y="517459"/>
        <a:ext cx="599506" cy="599506"/>
      </dsp:txXfrm>
    </dsp:sp>
    <dsp:sp modelId="{50805E47-96BA-4589-A271-C20EC2693039}">
      <dsp:nvSpPr>
        <dsp:cNvPr id="0" name=""/>
        <dsp:cNvSpPr/>
      </dsp:nvSpPr>
      <dsp:spPr>
        <a:xfrm rot="21000000">
          <a:off x="3569423" y="1890413"/>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6113" y="1886829"/>
        <a:ext cx="32283" cy="32283"/>
      </dsp:txXfrm>
    </dsp:sp>
    <dsp:sp modelId="{422C41E5-39F0-4A59-888A-D9473929F670}">
      <dsp:nvSpPr>
        <dsp:cNvPr id="0" name=""/>
        <dsp:cNvSpPr/>
      </dsp:nvSpPr>
      <dsp:spPr>
        <a:xfrm>
          <a:off x="4203742" y="1349384"/>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Flagstaff</a:t>
          </a:r>
        </a:p>
      </dsp:txBody>
      <dsp:txXfrm>
        <a:off x="4327904" y="1473546"/>
        <a:ext cx="599506" cy="599506"/>
      </dsp:txXfrm>
    </dsp:sp>
    <dsp:sp modelId="{BDA56C74-3E54-407B-91B7-06DEA9D8C67A}">
      <dsp:nvSpPr>
        <dsp:cNvPr id="0" name=""/>
        <dsp:cNvSpPr/>
      </dsp:nvSpPr>
      <dsp:spPr>
        <a:xfrm rot="1800000">
          <a:off x="3466416" y="2474591"/>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3107" y="2471007"/>
        <a:ext cx="32283" cy="32283"/>
      </dsp:txXfrm>
    </dsp:sp>
    <dsp:sp modelId="{79D7DD43-7CCF-48DC-B3A1-37E0DAFEAD8C}">
      <dsp:nvSpPr>
        <dsp:cNvPr id="0" name=""/>
        <dsp:cNvSpPr/>
      </dsp:nvSpPr>
      <dsp:spPr>
        <a:xfrm>
          <a:off x="4012035" y="2436607"/>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Tuscon</a:t>
          </a:r>
          <a:endParaRPr lang="en-US" sz="900" kern="1200" dirty="0"/>
        </a:p>
      </dsp:txBody>
      <dsp:txXfrm>
        <a:off x="4136197" y="2560769"/>
        <a:ext cx="599506" cy="599506"/>
      </dsp:txXfrm>
    </dsp:sp>
    <dsp:sp modelId="{1E498553-0BDD-4DD5-8305-41C723361DD1}">
      <dsp:nvSpPr>
        <dsp:cNvPr id="0" name=""/>
        <dsp:cNvSpPr/>
      </dsp:nvSpPr>
      <dsp:spPr>
        <a:xfrm rot="4200000">
          <a:off x="3012007" y="2855886"/>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8697" y="2852302"/>
        <a:ext cx="32283" cy="32283"/>
      </dsp:txXfrm>
    </dsp:sp>
    <dsp:sp modelId="{6E22F431-9284-47B1-BEE8-719175ECCB43}">
      <dsp:nvSpPr>
        <dsp:cNvPr id="0" name=""/>
        <dsp:cNvSpPr/>
      </dsp:nvSpPr>
      <dsp:spPr>
        <a:xfrm>
          <a:off x="3166326" y="3146241"/>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Spokane</a:t>
          </a:r>
        </a:p>
      </dsp:txBody>
      <dsp:txXfrm>
        <a:off x="3290488" y="3270403"/>
        <a:ext cx="599506" cy="599506"/>
      </dsp:txXfrm>
    </dsp:sp>
    <dsp:sp modelId="{7C14AFE9-8B5E-4C94-9573-00E3960BA102}">
      <dsp:nvSpPr>
        <dsp:cNvPr id="0" name=""/>
        <dsp:cNvSpPr/>
      </dsp:nvSpPr>
      <dsp:spPr>
        <a:xfrm rot="6600000">
          <a:off x="2418817" y="2855886"/>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25507" y="2852302"/>
        <a:ext cx="32283" cy="32283"/>
      </dsp:txXfrm>
    </dsp:sp>
    <dsp:sp modelId="{8EC6E71F-19BC-47EF-A310-017D97F1343E}">
      <dsp:nvSpPr>
        <dsp:cNvPr id="0" name=""/>
        <dsp:cNvSpPr/>
      </dsp:nvSpPr>
      <dsp:spPr>
        <a:xfrm>
          <a:off x="2062331" y="3146241"/>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Green Bay</a:t>
          </a:r>
        </a:p>
      </dsp:txBody>
      <dsp:txXfrm>
        <a:off x="2186493" y="3270403"/>
        <a:ext cx="599506" cy="599506"/>
      </dsp:txXfrm>
    </dsp:sp>
    <dsp:sp modelId="{C2420F1D-1082-49DE-87B8-E670560CFC5D}">
      <dsp:nvSpPr>
        <dsp:cNvPr id="0" name=""/>
        <dsp:cNvSpPr/>
      </dsp:nvSpPr>
      <dsp:spPr>
        <a:xfrm rot="9000000">
          <a:off x="1964407" y="2474591"/>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71097" y="2471007"/>
        <a:ext cx="32283" cy="32283"/>
      </dsp:txXfrm>
    </dsp:sp>
    <dsp:sp modelId="{3B8BC3AD-77AB-4443-97CC-F45A2CEF854A}">
      <dsp:nvSpPr>
        <dsp:cNvPr id="0" name=""/>
        <dsp:cNvSpPr/>
      </dsp:nvSpPr>
      <dsp:spPr>
        <a:xfrm>
          <a:off x="1216622" y="2436607"/>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Phillips</a:t>
          </a:r>
        </a:p>
      </dsp:txBody>
      <dsp:txXfrm>
        <a:off x="1340784" y="2560769"/>
        <a:ext cx="599506" cy="599506"/>
      </dsp:txXfrm>
    </dsp:sp>
    <dsp:sp modelId="{E41650F1-DB47-486E-8F27-A76FB2F04041}">
      <dsp:nvSpPr>
        <dsp:cNvPr id="0" name=""/>
        <dsp:cNvSpPr/>
      </dsp:nvSpPr>
      <dsp:spPr>
        <a:xfrm rot="11400000">
          <a:off x="1861401" y="1890413"/>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68091" y="1886829"/>
        <a:ext cx="32283" cy="32283"/>
      </dsp:txXfrm>
    </dsp:sp>
    <dsp:sp modelId="{134A4D12-7036-4912-BED2-3420B04DD54C}">
      <dsp:nvSpPr>
        <dsp:cNvPr id="0" name=""/>
        <dsp:cNvSpPr/>
      </dsp:nvSpPr>
      <dsp:spPr>
        <a:xfrm>
          <a:off x="1024915" y="1349384"/>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Minneapolis</a:t>
          </a:r>
        </a:p>
      </dsp:txBody>
      <dsp:txXfrm>
        <a:off x="1149077" y="1473546"/>
        <a:ext cx="599506" cy="599506"/>
      </dsp:txXfrm>
    </dsp:sp>
    <dsp:sp modelId="{22127230-1073-4361-AC7E-1EF5DBD00A0B}">
      <dsp:nvSpPr>
        <dsp:cNvPr id="0" name=""/>
        <dsp:cNvSpPr/>
      </dsp:nvSpPr>
      <dsp:spPr>
        <a:xfrm rot="13800000">
          <a:off x="2157996" y="1376696"/>
          <a:ext cx="645663" cy="25114"/>
        </a:xfrm>
        <a:custGeom>
          <a:avLst/>
          <a:gdLst/>
          <a:ahLst/>
          <a:cxnLst/>
          <a:rect l="0" t="0" r="0" b="0"/>
          <a:pathLst>
            <a:path>
              <a:moveTo>
                <a:pt x="0" y="12557"/>
              </a:moveTo>
              <a:lnTo>
                <a:pt x="645663" y="12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464686" y="1373112"/>
        <a:ext cx="32283" cy="32283"/>
      </dsp:txXfrm>
    </dsp:sp>
    <dsp:sp modelId="{5BE1F5F8-01DE-4F70-87CB-8FA01C8802C4}">
      <dsp:nvSpPr>
        <dsp:cNvPr id="0" name=""/>
        <dsp:cNvSpPr/>
      </dsp:nvSpPr>
      <dsp:spPr>
        <a:xfrm>
          <a:off x="1576913" y="393297"/>
          <a:ext cx="847830" cy="847830"/>
        </a:xfrm>
        <a:prstGeom prst="ellipse">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Loveland, Romeoville, Baltimore, Akron, Etc.</a:t>
          </a:r>
        </a:p>
      </dsp:txBody>
      <dsp:txXfrm>
        <a:off x="1701075" y="517459"/>
        <a:ext cx="599506" cy="599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71EBECC4-60D5-C946-BFEE-1E01EB8E0386}" type="datetimeFigureOut">
              <a:rPr lang="en-US" smtClean="0"/>
              <a:t>3/21/2025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ADCF199-ACFC-5C45-9A43-55D4626E5E5B}" type="slidenum">
              <a:rPr lang="en-US" smtClean="0"/>
              <a:t>‹#›</a:t>
            </a:fld>
            <a:endParaRPr lang="en-US"/>
          </a:p>
        </p:txBody>
      </p:sp>
    </p:spTree>
    <p:extLst>
      <p:ext uri="{BB962C8B-B14F-4D97-AF65-F5344CB8AC3E}">
        <p14:creationId xmlns:p14="http://schemas.microsoft.com/office/powerpoint/2010/main" val="9256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CF199-ACFC-5C45-9A43-55D4626E5E5B}" type="slidenum">
              <a:rPr lang="en-US" smtClean="0"/>
              <a:t>1</a:t>
            </a:fld>
            <a:endParaRPr lang="en-US"/>
          </a:p>
        </p:txBody>
      </p:sp>
    </p:spTree>
    <p:extLst>
      <p:ext uri="{BB962C8B-B14F-4D97-AF65-F5344CB8AC3E}">
        <p14:creationId xmlns:p14="http://schemas.microsoft.com/office/powerpoint/2010/main" val="219158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66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37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89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 – first non-Stuttgart parts.</a:t>
            </a:r>
          </a:p>
          <a:p>
            <a:endParaRPr lang="en-US" dirty="0"/>
          </a:p>
          <a:p>
            <a:r>
              <a:rPr lang="en-US" dirty="0"/>
              <a:t>3 orders for Converting – 3 different part sizes, used across multiple product lines and continents – assembly in Lucca and GB</a:t>
            </a:r>
          </a:p>
        </p:txBody>
      </p:sp>
      <p:sp>
        <p:nvSpPr>
          <p:cNvPr id="4" name="Slide Number Placeholder 3"/>
          <p:cNvSpPr>
            <a:spLocks noGrp="1"/>
          </p:cNvSpPr>
          <p:nvPr>
            <p:ph type="sldNum" sz="quarter" idx="5"/>
          </p:nvPr>
        </p:nvSpPr>
        <p:spPr/>
        <p:txBody>
          <a:bodyPr/>
          <a:lstStyle/>
          <a:p>
            <a:fld id="{CADCF199-ACFC-5C45-9A43-55D4626E5E5B}" type="slidenum">
              <a:rPr lang="en-US" smtClean="0"/>
              <a:t>18</a:t>
            </a:fld>
            <a:endParaRPr lang="en-US"/>
          </a:p>
        </p:txBody>
      </p:sp>
    </p:spTree>
    <p:extLst>
      <p:ext uri="{BB962C8B-B14F-4D97-AF65-F5344CB8AC3E}">
        <p14:creationId xmlns:p14="http://schemas.microsoft.com/office/powerpoint/2010/main" val="77355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seconds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21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9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1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cs typeface="Calibri"/>
                <a:sym typeface="Wingdings" panose="05000000000000000000" pitchFamily="2" charset="2"/>
              </a:rPr>
              <a:t>Hubs provide production capabilities…the “spoke” portion refers to local deployment of low cost printers for training, prototyping, and experimentation.</a:t>
            </a:r>
          </a:p>
          <a:p>
            <a:pPr marL="0" indent="0">
              <a:buFont typeface="Arial" panose="020B0604020202020204" pitchFamily="34" charset="0"/>
              <a:buNone/>
            </a:pPr>
            <a:endParaRPr lang="en-US" sz="1800" b="0" dirty="0">
              <a:cs typeface="Calibri"/>
              <a:sym typeface="Wingdings" panose="05000000000000000000" pitchFamily="2" charset="2"/>
            </a:endParaRPr>
          </a:p>
          <a:p>
            <a:pPr marL="0" indent="0">
              <a:buFont typeface="Arial" panose="020B0604020202020204" pitchFamily="34" charset="0"/>
              <a:buNone/>
            </a:pPr>
            <a:r>
              <a:rPr lang="en-US" sz="1800" b="0" dirty="0">
                <a:cs typeface="Calibri"/>
                <a:sym typeface="Wingdings" panose="05000000000000000000" pitchFamily="2" charset="2"/>
              </a:rPr>
              <a:t>Key internal </a:t>
            </a:r>
            <a:r>
              <a:rPr lang="en-US" sz="1800" b="0" dirty="0" err="1">
                <a:cs typeface="Calibri"/>
                <a:sym typeface="Wingdings" panose="05000000000000000000" pitchFamily="2" charset="2"/>
              </a:rPr>
              <a:t>VoC</a:t>
            </a:r>
            <a:r>
              <a:rPr lang="en-US" sz="1800" b="0" dirty="0">
                <a:cs typeface="Calibri"/>
                <a:sym typeface="Wingdings" panose="05000000000000000000" pitchFamily="2" charset="2"/>
              </a:rPr>
              <a:t> – engineering is now being asked to operate the printers, which is fine for development, but not realistic for production.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6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000000"/>
                </a:solidFill>
              </a:rPr>
              <a:t>Proposed Approach</a:t>
            </a:r>
          </a:p>
          <a:p>
            <a:pPr marL="285750" indent="-285750">
              <a:buFont typeface="Arial" panose="020B0604020202020204" pitchFamily="34" charset="0"/>
              <a:buChar char="•"/>
            </a:pPr>
            <a:r>
              <a:rPr lang="en-US" sz="1600" dirty="0">
                <a:solidFill>
                  <a:srgbClr val="000000"/>
                </a:solidFill>
              </a:rPr>
              <a:t>Two Additive Hubs – Stuttgart Germany, Clearwater FL</a:t>
            </a:r>
          </a:p>
          <a:p>
            <a:pPr marL="742950" lvl="1" indent="-285750">
              <a:buFont typeface="Arial" panose="020B0604020202020204" pitchFamily="34" charset="0"/>
              <a:buChar char="•"/>
            </a:pPr>
            <a:r>
              <a:rPr lang="en-US" sz="1600" dirty="0">
                <a:solidFill>
                  <a:srgbClr val="000000"/>
                </a:solidFill>
              </a:rPr>
              <a:t>FDM technology focus while evaluating others – Christian will elaborate more on why</a:t>
            </a:r>
          </a:p>
          <a:p>
            <a:pPr marL="742950" lvl="1" indent="-285750">
              <a:buFont typeface="Arial" panose="020B0604020202020204" pitchFamily="34" charset="0"/>
              <a:buChar char="•"/>
            </a:pPr>
            <a:r>
              <a:rPr lang="en-US" sz="1600" dirty="0">
                <a:solidFill>
                  <a:srgbClr val="000000"/>
                </a:solidFill>
              </a:rPr>
              <a:t>Supported by small dedicated teams (1 engineer, 1 technician per center)</a:t>
            </a:r>
          </a:p>
          <a:p>
            <a:pPr marL="1200150" lvl="2"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b="0" dirty="0">
                <a:solidFill>
                  <a:srgbClr val="000000"/>
                </a:solidFill>
                <a:cs typeface="Calibri"/>
                <a:sym typeface="Wingdings" panose="05000000000000000000" pitchFamily="2" charset="2"/>
              </a:rPr>
              <a:t>AMC-Stuttgart is operational and opening up / AMC-Clearwater is next </a:t>
            </a:r>
          </a:p>
          <a:p>
            <a:pPr marL="285750" indent="-285750">
              <a:buFont typeface="Arial" panose="020B0604020202020204" pitchFamily="34" charset="0"/>
              <a:buChar char="•"/>
            </a:pPr>
            <a:endParaRPr lang="en-US" sz="1600" b="0" dirty="0">
              <a:solidFill>
                <a:srgbClr val="000000"/>
              </a:solidFill>
              <a:cs typeface="Calibri"/>
              <a:sym typeface="Wingdings" panose="05000000000000000000" pitchFamily="2" charset="2"/>
            </a:endParaRPr>
          </a:p>
          <a:p>
            <a:pPr marL="285750" indent="-285750">
              <a:buFont typeface="Arial" panose="020B0604020202020204" pitchFamily="34" charset="0"/>
              <a:buChar char="•"/>
            </a:pPr>
            <a:r>
              <a:rPr lang="en-US" sz="1600" b="0" dirty="0">
                <a:solidFill>
                  <a:srgbClr val="000000"/>
                </a:solidFill>
                <a:cs typeface="Calibri"/>
                <a:sym typeface="Wingdings" panose="05000000000000000000" pitchFamily="2" charset="2"/>
              </a:rPr>
              <a:t>The hubs are the execution component…the design can and will happen anywhere.</a:t>
            </a:r>
            <a:endParaRPr lang="en-US" sz="1800" b="0" dirty="0">
              <a:cs typeface="Calibri"/>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82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cs typeface="Calibri"/>
                <a:sym typeface="Wingdings" panose="05000000000000000000" pitchFamily="2" charset="2"/>
              </a:rPr>
              <a:t>Plenty of external vendors, but…Numerous advantages to bringing these capabilities in-house.</a:t>
            </a:r>
          </a:p>
          <a:p>
            <a:pPr marL="0" indent="0">
              <a:buFont typeface="Arial" panose="020B0604020202020204" pitchFamily="34" charset="0"/>
              <a:buNone/>
            </a:pPr>
            <a:endParaRPr lang="en-US" sz="1800" b="0" dirty="0">
              <a:cs typeface="Calibri"/>
              <a:sym typeface="Wingdings" panose="05000000000000000000" pitchFamily="2" charset="2"/>
            </a:endParaRPr>
          </a:p>
          <a:p>
            <a:pPr marL="0" indent="0">
              <a:buFont typeface="Arial" panose="020B0604020202020204" pitchFamily="34" charset="0"/>
              <a:buNone/>
            </a:pPr>
            <a:r>
              <a:rPr lang="en-US" sz="1800" b="0" dirty="0">
                <a:cs typeface="Calibri"/>
                <a:sym typeface="Wingdings" panose="05000000000000000000" pitchFamily="2" charset="2"/>
              </a:rPr>
              <a:t>-Take advantage and learn more quickly, iterate daily, accelerate adoption.</a:t>
            </a:r>
          </a:p>
          <a:p>
            <a:pPr marL="0" indent="0">
              <a:buFont typeface="Arial" panose="020B0604020202020204" pitchFamily="34" charset="0"/>
              <a:buNone/>
            </a:pPr>
            <a:endParaRPr lang="en-US" sz="1800" b="0" dirty="0">
              <a:cs typeface="Calibri"/>
              <a:sym typeface="Wingdings" panose="05000000000000000000" pitchFamily="2" charset="2"/>
            </a:endParaRPr>
          </a:p>
          <a:p>
            <a:pPr marL="0" indent="0">
              <a:buFont typeface="Arial" panose="020B0604020202020204" pitchFamily="34" charset="0"/>
              <a:buNone/>
            </a:pPr>
            <a:r>
              <a:rPr lang="en-US" sz="1800" b="0" dirty="0">
                <a:cs typeface="Calibri"/>
                <a:sym typeface="Wingdings" panose="05000000000000000000" pitchFamily="2" charset="2"/>
              </a:rPr>
              <a:t>-But likely most importantly…gives us control over the parts we produce. Lesson learned – we’ve seen variability, this helps us reduce it.</a:t>
            </a:r>
          </a:p>
          <a:p>
            <a:pPr marL="0" indent="0">
              <a:buFont typeface="Arial" panose="020B0604020202020204" pitchFamily="34" charset="0"/>
              <a:buNone/>
            </a:pPr>
            <a:endParaRPr lang="en-US" sz="1800" b="0" dirty="0">
              <a:cs typeface="Calibri"/>
              <a:sym typeface="Wingdings" panose="05000000000000000000" pitchFamily="2" charset="2"/>
            </a:endParaRPr>
          </a:p>
          <a:p>
            <a:pPr marL="0" indent="0">
              <a:buFont typeface="Arial" panose="020B0604020202020204" pitchFamily="34" charset="0"/>
              <a:buNone/>
            </a:pPr>
            <a:r>
              <a:rPr lang="en-US" sz="1800" b="0" dirty="0">
                <a:cs typeface="Calibri"/>
                <a:sym typeface="Wingdings" panose="05000000000000000000" pitchFamily="2" charset="2"/>
              </a:rPr>
              <a:t>-Primarily bring extrusion-based AM tech in-house, outsource others as we build a case to invest (where it makes sense).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4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99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Wingdings" panose="05000000000000000000" pitchFamily="2" charset="2"/>
              <a:buChar char="Ø"/>
            </a:pPr>
            <a:r>
              <a:rPr lang="en-US" dirty="0">
                <a:solidFill>
                  <a:srgbClr val="002060"/>
                </a:solidFill>
              </a:rPr>
              <a:t>Develop, evaluate, and iterate</a:t>
            </a:r>
          </a:p>
          <a:p>
            <a:pPr marL="285750" indent="-285750">
              <a:spcAft>
                <a:spcPts val="600"/>
              </a:spcAft>
              <a:buFont typeface="Wingdings" panose="05000000000000000000" pitchFamily="2" charset="2"/>
              <a:buChar char="Ø"/>
            </a:pPr>
            <a:r>
              <a:rPr lang="en-US" dirty="0">
                <a:solidFill>
                  <a:srgbClr val="002060"/>
                </a:solidFill>
              </a:rPr>
              <a:t>Lightweight, improved performance, easier installation</a:t>
            </a:r>
          </a:p>
          <a:p>
            <a:pPr marL="285750" indent="-285750">
              <a:spcAft>
                <a:spcPts val="600"/>
              </a:spcAft>
              <a:buFont typeface="Wingdings" panose="05000000000000000000" pitchFamily="2" charset="2"/>
              <a:buChar char="Ø"/>
            </a:pPr>
            <a:r>
              <a:rPr lang="en-US" dirty="0">
                <a:solidFill>
                  <a:srgbClr val="002060"/>
                </a:solidFill>
              </a:rPr>
              <a:t>Simplify – reduce part count, complexity, suppliers</a:t>
            </a:r>
          </a:p>
          <a:p>
            <a:pPr marL="285750" indent="-285750">
              <a:spcAft>
                <a:spcPts val="600"/>
              </a:spcAft>
              <a:buFont typeface="Wingdings" panose="05000000000000000000" pitchFamily="2" charset="2"/>
              <a:buChar char="Ø"/>
            </a:pPr>
            <a:r>
              <a:rPr lang="en-US" dirty="0">
                <a:solidFill>
                  <a:srgbClr val="002060"/>
                </a:solidFill>
              </a:rPr>
              <a:t>Added value – branding, part info</a:t>
            </a:r>
          </a:p>
          <a:p>
            <a:pPr marL="285750" indent="-285750">
              <a:spcAft>
                <a:spcPts val="600"/>
              </a:spcAft>
              <a:buFont typeface="Wingdings" panose="05000000000000000000" pitchFamily="2" charset="2"/>
              <a:buChar char="Ø"/>
            </a:pPr>
            <a:r>
              <a:rPr lang="en-US" dirty="0">
                <a:solidFill>
                  <a:srgbClr val="002060"/>
                </a:solidFill>
              </a:rPr>
              <a:t>Try new things, validate, improve</a:t>
            </a:r>
          </a:p>
          <a:p>
            <a:pPr marL="742950" lvl="1" indent="-285750">
              <a:spcAft>
                <a:spcPts val="600"/>
              </a:spcAft>
              <a:buFont typeface="Wingdings" panose="05000000000000000000" pitchFamily="2" charset="2"/>
              <a:buChar char="Ø"/>
            </a:pPr>
            <a:r>
              <a:rPr lang="en-US" dirty="0">
                <a:solidFill>
                  <a:srgbClr val="002060"/>
                </a:solidFill>
              </a:rPr>
              <a:t>Validated in 3DP, produced via injection molding</a:t>
            </a:r>
          </a:p>
          <a:p>
            <a:pPr marL="742950" lvl="1" indent="-285750">
              <a:spcAft>
                <a:spcPts val="600"/>
              </a:spcAft>
              <a:buFont typeface="Wingdings" panose="05000000000000000000" pitchFamily="2" charset="2"/>
              <a:buChar char="Ø"/>
            </a:pPr>
            <a:r>
              <a:rPr lang="en-US" dirty="0">
                <a:solidFill>
                  <a:srgbClr val="002060"/>
                </a:solidFill>
              </a:rPr>
              <a:t>Cost savings – $350 vs. $1000</a:t>
            </a:r>
          </a:p>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00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Wingdings" panose="05000000000000000000" pitchFamily="2" charset="2"/>
              <a:buChar char="Ø"/>
            </a:pPr>
            <a:r>
              <a:rPr lang="en-US" dirty="0">
                <a:solidFill>
                  <a:srgbClr val="002060"/>
                </a:solidFill>
              </a:rPr>
              <a:t>Develop, evaluate, and iterate</a:t>
            </a:r>
          </a:p>
          <a:p>
            <a:pPr marL="285750" indent="-285750">
              <a:spcAft>
                <a:spcPts val="600"/>
              </a:spcAft>
              <a:buFont typeface="Wingdings" panose="05000000000000000000" pitchFamily="2" charset="2"/>
              <a:buChar char="Ø"/>
            </a:pPr>
            <a:r>
              <a:rPr lang="en-US" dirty="0">
                <a:solidFill>
                  <a:srgbClr val="002060"/>
                </a:solidFill>
              </a:rPr>
              <a:t>Lightweight, improved performance, easier installation</a:t>
            </a:r>
          </a:p>
          <a:p>
            <a:pPr marL="285750" indent="-285750">
              <a:spcAft>
                <a:spcPts val="600"/>
              </a:spcAft>
              <a:buFont typeface="Wingdings" panose="05000000000000000000" pitchFamily="2" charset="2"/>
              <a:buChar char="Ø"/>
            </a:pPr>
            <a:r>
              <a:rPr lang="en-US" dirty="0">
                <a:solidFill>
                  <a:srgbClr val="002060"/>
                </a:solidFill>
              </a:rPr>
              <a:t>Simplify – reduce part count, complexity, suppliers</a:t>
            </a:r>
          </a:p>
          <a:p>
            <a:pPr marL="285750" indent="-285750">
              <a:spcAft>
                <a:spcPts val="600"/>
              </a:spcAft>
              <a:buFont typeface="Wingdings" panose="05000000000000000000" pitchFamily="2" charset="2"/>
              <a:buChar char="Ø"/>
            </a:pPr>
            <a:r>
              <a:rPr lang="en-US" dirty="0">
                <a:solidFill>
                  <a:srgbClr val="002060"/>
                </a:solidFill>
              </a:rPr>
              <a:t>Added value – branding, part info</a:t>
            </a:r>
          </a:p>
          <a:p>
            <a:pPr marL="285750" indent="-285750">
              <a:spcAft>
                <a:spcPts val="600"/>
              </a:spcAft>
              <a:buFont typeface="Wingdings" panose="05000000000000000000" pitchFamily="2" charset="2"/>
              <a:buChar char="Ø"/>
            </a:pPr>
            <a:r>
              <a:rPr lang="en-US" dirty="0">
                <a:solidFill>
                  <a:srgbClr val="002060"/>
                </a:solidFill>
              </a:rPr>
              <a:t>Try new things, validate, improve</a:t>
            </a:r>
          </a:p>
          <a:p>
            <a:pPr marL="742950" lvl="1" indent="-285750">
              <a:spcAft>
                <a:spcPts val="600"/>
              </a:spcAft>
              <a:buFont typeface="Wingdings" panose="05000000000000000000" pitchFamily="2" charset="2"/>
              <a:buChar char="Ø"/>
            </a:pPr>
            <a:r>
              <a:rPr lang="en-US" dirty="0">
                <a:solidFill>
                  <a:srgbClr val="002060"/>
                </a:solidFill>
              </a:rPr>
              <a:t>Validated in 3DP, produced via injection molding</a:t>
            </a:r>
          </a:p>
          <a:p>
            <a:pPr marL="742950" lvl="1" indent="-285750">
              <a:spcAft>
                <a:spcPts val="600"/>
              </a:spcAft>
              <a:buFont typeface="Wingdings" panose="05000000000000000000" pitchFamily="2" charset="2"/>
              <a:buChar char="Ø"/>
            </a:pPr>
            <a:r>
              <a:rPr lang="en-US" dirty="0">
                <a:solidFill>
                  <a:srgbClr val="002060"/>
                </a:solidFill>
              </a:rPr>
              <a:t>Cost savings – $350 vs. $1000</a:t>
            </a:r>
          </a:p>
          <a:p>
            <a:pPr marL="0" indent="0">
              <a:buFont typeface="Arial" panose="020B0604020202020204" pitchFamily="34" charset="0"/>
              <a:buNone/>
            </a:pPr>
            <a:endParaRPr lang="en-US" sz="1800"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F199-ACFC-5C45-9A43-55D4626E5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32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14632" y="5810865"/>
            <a:ext cx="11562736" cy="1047134"/>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1942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38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14632" y="5810865"/>
            <a:ext cx="11562736" cy="1047134"/>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0077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CAF3-A3A1-5A41-8024-D73882BA7692}"/>
              </a:ext>
            </a:extLst>
          </p:cNvPr>
          <p:cNvSpPr>
            <a:spLocks noGrp="1"/>
          </p:cNvSpPr>
          <p:nvPr>
            <p:ph type="title" hasCustomPrompt="1"/>
          </p:nvPr>
        </p:nvSpPr>
        <p:spPr/>
        <p:txBody>
          <a:bodyPr/>
          <a:lstStyle/>
          <a:p>
            <a:r>
              <a:rPr lang="en-US"/>
              <a:t>Divider Slide</a:t>
            </a:r>
          </a:p>
        </p:txBody>
      </p:sp>
    </p:spTree>
    <p:extLst>
      <p:ext uri="{BB962C8B-B14F-4D97-AF65-F5344CB8AC3E}">
        <p14:creationId xmlns:p14="http://schemas.microsoft.com/office/powerpoint/2010/main" val="260053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Divider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557DD7D-FC9E-D043-8E7D-A953A83EF960}"/>
              </a:ext>
            </a:extLst>
          </p:cNvPr>
          <p:cNvSpPr>
            <a:spLocks noGrp="1"/>
          </p:cNvSpPr>
          <p:nvPr>
            <p:ph type="title"/>
          </p:nvPr>
        </p:nvSpPr>
        <p:spPr>
          <a:xfrm>
            <a:off x="1329991" y="2694028"/>
            <a:ext cx="10515600" cy="1325563"/>
          </a:xfrm>
          <a:prstGeom prst="rect">
            <a:avLst/>
          </a:prstGeom>
        </p:spPr>
        <p:txBody>
          <a:bodyPr vert="horz" lIns="91440" tIns="45720" rIns="91440" bIns="45720" rtlCol="0" anchor="ctr">
            <a:normAutofit/>
          </a:bodyPr>
          <a:lstStyle/>
          <a:p>
            <a:r>
              <a:rPr lang="en-US"/>
              <a:t>Divider Slide</a:t>
            </a:r>
          </a:p>
        </p:txBody>
      </p:sp>
    </p:spTree>
    <p:extLst>
      <p:ext uri="{BB962C8B-B14F-4D97-AF65-F5344CB8AC3E}">
        <p14:creationId xmlns:p14="http://schemas.microsoft.com/office/powerpoint/2010/main" val="310950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CAF3-A3A1-5A41-8024-D73882BA7692}"/>
              </a:ext>
            </a:extLst>
          </p:cNvPr>
          <p:cNvSpPr>
            <a:spLocks noGrp="1"/>
          </p:cNvSpPr>
          <p:nvPr>
            <p:ph type="title" hasCustomPrompt="1"/>
          </p:nvPr>
        </p:nvSpPr>
        <p:spPr/>
        <p:txBody>
          <a:bodyPr/>
          <a:lstStyle/>
          <a:p>
            <a:r>
              <a:rPr lang="en-US"/>
              <a:t>Divider Slide</a:t>
            </a:r>
          </a:p>
        </p:txBody>
      </p:sp>
    </p:spTree>
    <p:extLst>
      <p:ext uri="{BB962C8B-B14F-4D97-AF65-F5344CB8AC3E}">
        <p14:creationId xmlns:p14="http://schemas.microsoft.com/office/powerpoint/2010/main" val="4196172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CAF3-A3A1-5A41-8024-D73882BA7692}"/>
              </a:ext>
            </a:extLst>
          </p:cNvPr>
          <p:cNvSpPr>
            <a:spLocks noGrp="1"/>
          </p:cNvSpPr>
          <p:nvPr>
            <p:ph type="title" hasCustomPrompt="1"/>
          </p:nvPr>
        </p:nvSpPr>
        <p:spPr/>
        <p:txBody>
          <a:bodyPr/>
          <a:lstStyle/>
          <a:p>
            <a:r>
              <a:rPr lang="en-US"/>
              <a:t>Divider Slide</a:t>
            </a:r>
          </a:p>
        </p:txBody>
      </p:sp>
    </p:spTree>
    <p:extLst>
      <p:ext uri="{BB962C8B-B14F-4D97-AF65-F5344CB8AC3E}">
        <p14:creationId xmlns:p14="http://schemas.microsoft.com/office/powerpoint/2010/main" val="268913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344D0-7BA5-6647-ABCC-A240E7432DC2}"/>
              </a:ext>
            </a:extLst>
          </p:cNvPr>
          <p:cNvSpPr>
            <a:spLocks noGrp="1"/>
          </p:cNvSpPr>
          <p:nvPr>
            <p:ph type="sldNum" sz="quarter" idx="12"/>
          </p:nvPr>
        </p:nvSpPr>
        <p:spPr/>
        <p:txBody>
          <a:bodyPr/>
          <a:lstStyle/>
          <a:p>
            <a:fld id="{D5156AB1-D898-C842-B61B-20799D277420}" type="slidenum">
              <a:rPr lang="en-US" smtClean="0"/>
              <a:t>‹#›</a:t>
            </a:fld>
            <a:endParaRPr lang="en-US"/>
          </a:p>
        </p:txBody>
      </p:sp>
      <p:sp>
        <p:nvSpPr>
          <p:cNvPr id="5" name="Title Placeholder 1">
            <a:extLst>
              <a:ext uri="{FF2B5EF4-FFF2-40B4-BE49-F238E27FC236}">
                <a16:creationId xmlns:a16="http://schemas.microsoft.com/office/drawing/2014/main" id="{0484DED1-F3DA-C042-AFD0-CCB21E235C2F}"/>
              </a:ext>
            </a:extLst>
          </p:cNvPr>
          <p:cNvSpPr>
            <a:spLocks noGrp="1"/>
          </p:cNvSpPr>
          <p:nvPr>
            <p:ph type="title" hasCustomPrompt="1"/>
          </p:nvPr>
        </p:nvSpPr>
        <p:spPr>
          <a:xfrm>
            <a:off x="838200" y="455066"/>
            <a:ext cx="10515600" cy="782892"/>
          </a:xfrm>
          <a:prstGeom prst="rect">
            <a:avLst/>
          </a:prstGeom>
        </p:spPr>
        <p:txBody>
          <a:bodyPr vert="horz" lIns="91440" tIns="45720" rIns="91440" bIns="45720" rtlCol="0" anchor="ctr">
            <a:normAutofit/>
          </a:bodyPr>
          <a:lstStyle/>
          <a:p>
            <a:r>
              <a:rPr lang="en-US"/>
              <a:t>CLICK TO EDIT MASTER TITLE STYLE</a:t>
            </a:r>
          </a:p>
        </p:txBody>
      </p:sp>
      <p:cxnSp>
        <p:nvCxnSpPr>
          <p:cNvPr id="7" name="Straight Connector 6">
            <a:extLst>
              <a:ext uri="{FF2B5EF4-FFF2-40B4-BE49-F238E27FC236}">
                <a16:creationId xmlns:a16="http://schemas.microsoft.com/office/drawing/2014/main" id="{3B89C879-9016-D24F-9404-0051B7E9C005}"/>
              </a:ext>
            </a:extLst>
          </p:cNvPr>
          <p:cNvCxnSpPr>
            <a:cxnSpLocks/>
          </p:cNvCxnSpPr>
          <p:nvPr userDrawn="1"/>
        </p:nvCxnSpPr>
        <p:spPr>
          <a:xfrm>
            <a:off x="598356" y="1448974"/>
            <a:ext cx="10995287" cy="0"/>
          </a:xfrm>
          <a:prstGeom prst="line">
            <a:avLst/>
          </a:prstGeom>
          <a:ln w="41275">
            <a:solidFill>
              <a:srgbClr val="054D75"/>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D5A929E-3300-2D46-AD17-546EEADE885F}"/>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5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
        <p:nvSpPr>
          <p:cNvPr id="3" name="Content Placeholder 2"/>
          <p:cNvSpPr>
            <a:spLocks noGrp="1"/>
          </p:cNvSpPr>
          <p:nvPr>
            <p:ph idx="1"/>
          </p:nvPr>
        </p:nvSpPr>
        <p:spPr>
          <a:xfrm>
            <a:off x="462115" y="1081548"/>
            <a:ext cx="11316929" cy="50954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2116" y="1150374"/>
            <a:ext cx="5304504" cy="4652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4540" y="1150374"/>
            <a:ext cx="5304504" cy="4652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vider 01">
    <p:spTree>
      <p:nvGrpSpPr>
        <p:cNvPr id="1" name=""/>
        <p:cNvGrpSpPr/>
        <p:nvPr/>
      </p:nvGrpSpPr>
      <p:grpSpPr>
        <a:xfrm>
          <a:off x="0" y="0"/>
          <a:ext cx="0" cy="0"/>
          <a:chOff x="0" y="0"/>
          <a:chExt cx="0" cy="0"/>
        </a:xfrm>
      </p:grpSpPr>
      <p:sp>
        <p:nvSpPr>
          <p:cNvPr id="4"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0EFBA-20A4-7841-826B-1D3E920D5942}"/>
              </a:ext>
            </a:extLst>
          </p:cNvPr>
          <p:cNvSpPr/>
          <p:nvPr userDrawn="1"/>
        </p:nvSpPr>
        <p:spPr>
          <a:xfrm>
            <a:off x="2585968" y="1445342"/>
            <a:ext cx="6783753" cy="3360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8" name="Isosceles Triangle 6">
            <a:extLst>
              <a:ext uri="{FF2B5EF4-FFF2-40B4-BE49-F238E27FC236}">
                <a16:creationId xmlns:a16="http://schemas.microsoft.com/office/drawing/2014/main" id="{CBBF7D66-21B0-C749-A587-CF81CBC34188}"/>
              </a:ext>
            </a:extLst>
          </p:cNvPr>
          <p:cNvSpPr/>
          <p:nvPr userDrawn="1"/>
        </p:nvSpPr>
        <p:spPr>
          <a:xfrm rot="10800000">
            <a:off x="2820428" y="4727342"/>
            <a:ext cx="679939" cy="4064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10" name="Subtitle 2">
            <a:extLst>
              <a:ext uri="{FF2B5EF4-FFF2-40B4-BE49-F238E27FC236}">
                <a16:creationId xmlns:a16="http://schemas.microsoft.com/office/drawing/2014/main" id="{7FEC842D-F8A9-1E47-B34C-AE5D05043009}"/>
              </a:ext>
            </a:extLst>
          </p:cNvPr>
          <p:cNvSpPr>
            <a:spLocks noGrp="1"/>
          </p:cNvSpPr>
          <p:nvPr>
            <p:ph type="subTitle" idx="1" hasCustomPrompt="1"/>
          </p:nvPr>
        </p:nvSpPr>
        <p:spPr>
          <a:xfrm>
            <a:off x="3003011" y="5153059"/>
            <a:ext cx="3792471" cy="311783"/>
          </a:xfrm>
          <a:prstGeom prst="rect">
            <a:avLst/>
          </a:prstGeom>
        </p:spPr>
        <p:txBody>
          <a:bodyPr/>
          <a:lstStyle>
            <a:lvl1pPr marL="0" indent="0" algn="l">
              <a:buNone/>
              <a:defRPr sz="1600"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LASTNAME, TITLE</a:t>
            </a:r>
          </a:p>
        </p:txBody>
      </p:sp>
      <p:pic>
        <p:nvPicPr>
          <p:cNvPr id="4" name="Picture 3"/>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8169128" y="3764526"/>
            <a:ext cx="1274064" cy="1280160"/>
          </a:xfrm>
          <a:prstGeom prst="rect">
            <a:avLst/>
          </a:prstGeom>
        </p:spPr>
      </p:pic>
      <p:pic>
        <p:nvPicPr>
          <p:cNvPr id="11" name="Picture 10"/>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2523365" y="1251893"/>
            <a:ext cx="1274064" cy="1280160"/>
          </a:xfrm>
          <a:prstGeom prst="rect">
            <a:avLst/>
          </a:prstGeom>
        </p:spPr>
      </p:pic>
      <p:sp>
        <p:nvSpPr>
          <p:cNvPr id="12" name="Content Placeholder 27"/>
          <p:cNvSpPr>
            <a:spLocks noGrp="1"/>
          </p:cNvSpPr>
          <p:nvPr>
            <p:ph sz="quarter" idx="11" hasCustomPrompt="1"/>
          </p:nvPr>
        </p:nvSpPr>
        <p:spPr>
          <a:xfrm>
            <a:off x="2874368" y="1731578"/>
            <a:ext cx="6200805" cy="2756569"/>
          </a:xfrm>
          <a:prstGeom prst="rect">
            <a:avLst/>
          </a:prstGeom>
        </p:spPr>
        <p:txBody>
          <a:bodyPr anchor="ctr"/>
          <a:lstStyle>
            <a:lvl1pPr marL="0" indent="0" algn="ctr">
              <a:buNone/>
              <a:defRPr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Quote Here</a:t>
            </a:r>
          </a:p>
        </p:txBody>
      </p:sp>
      <p:sp>
        <p:nvSpPr>
          <p:cNvPr id="13"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2">
    <p:spTree>
      <p:nvGrpSpPr>
        <p:cNvPr id="1" name=""/>
        <p:cNvGrpSpPr/>
        <p:nvPr/>
      </p:nvGrpSpPr>
      <p:grpSpPr>
        <a:xfrm>
          <a:off x="0" y="0"/>
          <a:ext cx="0" cy="0"/>
          <a:chOff x="0" y="0"/>
          <a:chExt cx="0" cy="0"/>
        </a:xfrm>
      </p:grpSpPr>
      <p:sp>
        <p:nvSpPr>
          <p:cNvPr id="8" name="Isosceles Triangle 6">
            <a:extLst>
              <a:ext uri="{FF2B5EF4-FFF2-40B4-BE49-F238E27FC236}">
                <a16:creationId xmlns:a16="http://schemas.microsoft.com/office/drawing/2014/main" id="{CBBF7D66-21B0-C749-A587-CF81CBC34188}"/>
              </a:ext>
            </a:extLst>
          </p:cNvPr>
          <p:cNvSpPr/>
          <p:nvPr userDrawn="1"/>
        </p:nvSpPr>
        <p:spPr>
          <a:xfrm rot="10800000">
            <a:off x="407294" y="4219555"/>
            <a:ext cx="679939" cy="406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3" name="Subtitle 2">
            <a:extLst>
              <a:ext uri="{FF2B5EF4-FFF2-40B4-BE49-F238E27FC236}">
                <a16:creationId xmlns:a16="http://schemas.microsoft.com/office/drawing/2014/main" id="{7FEC842D-F8A9-1E47-B34C-AE5D05043009}"/>
              </a:ext>
            </a:extLst>
          </p:cNvPr>
          <p:cNvSpPr>
            <a:spLocks noGrp="1"/>
          </p:cNvSpPr>
          <p:nvPr>
            <p:ph type="subTitle" idx="1" hasCustomPrompt="1"/>
          </p:nvPr>
        </p:nvSpPr>
        <p:spPr>
          <a:xfrm>
            <a:off x="603526" y="4648070"/>
            <a:ext cx="3792471" cy="311783"/>
          </a:xfrm>
          <a:prstGeom prst="rect">
            <a:avLst/>
          </a:prstGeom>
        </p:spPr>
        <p:txBody>
          <a:bodyPr/>
          <a:lstStyle>
            <a:lvl1pPr marL="0" indent="0" algn="l">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LASTNAME, TITLE</a:t>
            </a:r>
          </a:p>
        </p:txBody>
      </p:sp>
      <p:sp>
        <p:nvSpPr>
          <p:cNvPr id="9" name="Rectangle 8">
            <a:extLst>
              <a:ext uri="{FF2B5EF4-FFF2-40B4-BE49-F238E27FC236}">
                <a16:creationId xmlns:a16="http://schemas.microsoft.com/office/drawing/2014/main" id="{90F0EFBA-20A4-7841-826B-1D3E920D5942}"/>
              </a:ext>
            </a:extLst>
          </p:cNvPr>
          <p:cNvSpPr/>
          <p:nvPr userDrawn="1"/>
        </p:nvSpPr>
        <p:spPr>
          <a:xfrm>
            <a:off x="6336974" y="2371700"/>
            <a:ext cx="5855026" cy="3001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10" name="Isosceles Triangle 6">
            <a:extLst>
              <a:ext uri="{FF2B5EF4-FFF2-40B4-BE49-F238E27FC236}">
                <a16:creationId xmlns:a16="http://schemas.microsoft.com/office/drawing/2014/main" id="{CBBF7D66-21B0-C749-A587-CF81CBC34188}"/>
              </a:ext>
            </a:extLst>
          </p:cNvPr>
          <p:cNvSpPr/>
          <p:nvPr userDrawn="1"/>
        </p:nvSpPr>
        <p:spPr>
          <a:xfrm rot="10800000">
            <a:off x="6571434" y="5311534"/>
            <a:ext cx="679939" cy="4064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14" name="Rectangle 13">
            <a:extLst>
              <a:ext uri="{FF2B5EF4-FFF2-40B4-BE49-F238E27FC236}">
                <a16:creationId xmlns:a16="http://schemas.microsoft.com/office/drawing/2014/main" id="{90F0EFBA-20A4-7841-826B-1D3E920D5942}"/>
              </a:ext>
            </a:extLst>
          </p:cNvPr>
          <p:cNvSpPr/>
          <p:nvPr userDrawn="1"/>
        </p:nvSpPr>
        <p:spPr>
          <a:xfrm>
            <a:off x="0" y="1218447"/>
            <a:ext cx="5855026" cy="3001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pic>
        <p:nvPicPr>
          <p:cNvPr id="17" name="Picture 16"/>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4580962" y="3142595"/>
            <a:ext cx="1274064" cy="1280160"/>
          </a:xfrm>
          <a:prstGeom prst="rect">
            <a:avLst/>
          </a:prstGeom>
        </p:spPr>
      </p:pic>
      <p:pic>
        <p:nvPicPr>
          <p:cNvPr id="18" name="Picture 17"/>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167199" y="1088775"/>
            <a:ext cx="1274064" cy="1280160"/>
          </a:xfrm>
          <a:prstGeom prst="rect">
            <a:avLst/>
          </a:prstGeom>
        </p:spPr>
      </p:pic>
      <p:pic>
        <p:nvPicPr>
          <p:cNvPr id="19" name="Picture 18"/>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054643" y="4265212"/>
            <a:ext cx="1274064" cy="1280160"/>
          </a:xfrm>
          <a:prstGeom prst="rect">
            <a:avLst/>
          </a:prstGeom>
        </p:spPr>
      </p:pic>
      <p:pic>
        <p:nvPicPr>
          <p:cNvPr id="20" name="Picture 19"/>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6306482" y="2165735"/>
            <a:ext cx="1274064" cy="1280160"/>
          </a:xfrm>
          <a:prstGeom prst="rect">
            <a:avLst/>
          </a:prstGeom>
        </p:spPr>
      </p:pic>
      <p:sp>
        <p:nvSpPr>
          <p:cNvPr id="26" name="Text Placeholder 25"/>
          <p:cNvSpPr>
            <a:spLocks noGrp="1"/>
          </p:cNvSpPr>
          <p:nvPr>
            <p:ph type="body" sz="quarter" idx="10" hasCustomPrompt="1"/>
          </p:nvPr>
        </p:nvSpPr>
        <p:spPr>
          <a:xfrm>
            <a:off x="6773810" y="5770975"/>
            <a:ext cx="4198938" cy="334962"/>
          </a:xfrm>
          <a:prstGeom prst="rect">
            <a:avLst/>
          </a:prstGeom>
        </p:spPr>
        <p:txBody>
          <a:bodyPr/>
          <a:lstStyle>
            <a:lvl1pPr marL="0" indent="0">
              <a:buNone/>
              <a:defRPr sz="1600">
                <a:solidFill>
                  <a:schemeClr val="accent6"/>
                </a:solidFill>
              </a:defRPr>
            </a:lvl1pPr>
          </a:lstStyle>
          <a:p>
            <a:r>
              <a:rPr lang="en-US"/>
              <a:t>FIRST LASTNAME, TITLE</a:t>
            </a:r>
          </a:p>
        </p:txBody>
      </p:sp>
      <p:sp>
        <p:nvSpPr>
          <p:cNvPr id="28" name="Content Placeholder 27"/>
          <p:cNvSpPr>
            <a:spLocks noGrp="1"/>
          </p:cNvSpPr>
          <p:nvPr>
            <p:ph sz="quarter" idx="11" hasCustomPrompt="1"/>
          </p:nvPr>
        </p:nvSpPr>
        <p:spPr>
          <a:xfrm>
            <a:off x="314325" y="1494503"/>
            <a:ext cx="5221288" cy="2377410"/>
          </a:xfrm>
          <a:prstGeom prst="rect">
            <a:avLst/>
          </a:prstGeom>
        </p:spPr>
        <p:txBody>
          <a:bodyPr anchor="ctr"/>
          <a:lstStyle>
            <a:lvl1pPr marL="0" indent="0" algn="ctr">
              <a:buNone/>
              <a:defRPr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Quote Here</a:t>
            </a:r>
          </a:p>
        </p:txBody>
      </p:sp>
      <p:sp>
        <p:nvSpPr>
          <p:cNvPr id="29" name="Content Placeholder 27"/>
          <p:cNvSpPr>
            <a:spLocks noGrp="1"/>
          </p:cNvSpPr>
          <p:nvPr>
            <p:ph sz="quarter" idx="12" hasCustomPrompt="1"/>
          </p:nvPr>
        </p:nvSpPr>
        <p:spPr>
          <a:xfrm>
            <a:off x="6653843" y="2664542"/>
            <a:ext cx="5221288" cy="2403665"/>
          </a:xfrm>
          <a:prstGeom prst="rect">
            <a:avLst/>
          </a:prstGeom>
        </p:spPr>
        <p:txBody>
          <a:bodyPr anchor="ctr"/>
          <a:lstStyle>
            <a:lvl1pPr marL="0" indent="0" algn="ctr">
              <a:buNone/>
              <a:defRPr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Quote Here</a:t>
            </a:r>
          </a:p>
        </p:txBody>
      </p:sp>
      <p:sp>
        <p:nvSpPr>
          <p:cNvPr id="21"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Quote Slide-2">
    <p:spTree>
      <p:nvGrpSpPr>
        <p:cNvPr id="1" name=""/>
        <p:cNvGrpSpPr/>
        <p:nvPr/>
      </p:nvGrpSpPr>
      <p:grpSpPr>
        <a:xfrm>
          <a:off x="0" y="0"/>
          <a:ext cx="0" cy="0"/>
          <a:chOff x="0" y="0"/>
          <a:chExt cx="0" cy="0"/>
        </a:xfrm>
      </p:grpSpPr>
      <p:sp>
        <p:nvSpPr>
          <p:cNvPr id="8" name="Isosceles Triangle 6">
            <a:extLst>
              <a:ext uri="{FF2B5EF4-FFF2-40B4-BE49-F238E27FC236}">
                <a16:creationId xmlns:a16="http://schemas.microsoft.com/office/drawing/2014/main" id="{CBBF7D66-21B0-C749-A587-CF81CBC34188}"/>
              </a:ext>
            </a:extLst>
          </p:cNvPr>
          <p:cNvSpPr/>
          <p:nvPr userDrawn="1"/>
        </p:nvSpPr>
        <p:spPr>
          <a:xfrm rot="10800000">
            <a:off x="407294" y="4219555"/>
            <a:ext cx="679939" cy="406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3" name="Subtitle 2">
            <a:extLst>
              <a:ext uri="{FF2B5EF4-FFF2-40B4-BE49-F238E27FC236}">
                <a16:creationId xmlns:a16="http://schemas.microsoft.com/office/drawing/2014/main" id="{7FEC842D-F8A9-1E47-B34C-AE5D05043009}"/>
              </a:ext>
            </a:extLst>
          </p:cNvPr>
          <p:cNvSpPr>
            <a:spLocks noGrp="1"/>
          </p:cNvSpPr>
          <p:nvPr>
            <p:ph type="subTitle" idx="1" hasCustomPrompt="1"/>
          </p:nvPr>
        </p:nvSpPr>
        <p:spPr>
          <a:xfrm>
            <a:off x="603526" y="4648070"/>
            <a:ext cx="3792471" cy="311783"/>
          </a:xfrm>
          <a:prstGeom prst="rect">
            <a:avLst/>
          </a:prstGeom>
        </p:spPr>
        <p:txBody>
          <a:bodyPr/>
          <a:lstStyle>
            <a:lvl1pPr marL="0" indent="0" algn="l">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LASTNAME, TITLE</a:t>
            </a:r>
          </a:p>
        </p:txBody>
      </p:sp>
      <p:sp>
        <p:nvSpPr>
          <p:cNvPr id="14" name="Rectangle 13">
            <a:extLst>
              <a:ext uri="{FF2B5EF4-FFF2-40B4-BE49-F238E27FC236}">
                <a16:creationId xmlns:a16="http://schemas.microsoft.com/office/drawing/2014/main" id="{90F0EFBA-20A4-7841-826B-1D3E920D5942}"/>
              </a:ext>
            </a:extLst>
          </p:cNvPr>
          <p:cNvSpPr/>
          <p:nvPr userDrawn="1"/>
        </p:nvSpPr>
        <p:spPr>
          <a:xfrm>
            <a:off x="0" y="1218447"/>
            <a:ext cx="5855026" cy="3001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pic>
        <p:nvPicPr>
          <p:cNvPr id="17" name="Picture 16"/>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4580962" y="3142595"/>
            <a:ext cx="1274064" cy="1280160"/>
          </a:xfrm>
          <a:prstGeom prst="rect">
            <a:avLst/>
          </a:prstGeom>
        </p:spPr>
      </p:pic>
      <p:pic>
        <p:nvPicPr>
          <p:cNvPr id="18" name="Picture 17"/>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167199" y="1088775"/>
            <a:ext cx="1274064" cy="1280160"/>
          </a:xfrm>
          <a:prstGeom prst="rect">
            <a:avLst/>
          </a:prstGeom>
        </p:spPr>
      </p:pic>
      <p:pic>
        <p:nvPicPr>
          <p:cNvPr id="19" name="Picture 18"/>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054643" y="4265212"/>
            <a:ext cx="1274064" cy="1280160"/>
          </a:xfrm>
          <a:prstGeom prst="rect">
            <a:avLst/>
          </a:prstGeom>
        </p:spPr>
      </p:pic>
      <p:pic>
        <p:nvPicPr>
          <p:cNvPr id="20" name="Picture 19"/>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6306482" y="2165735"/>
            <a:ext cx="1274064" cy="1280160"/>
          </a:xfrm>
          <a:prstGeom prst="rect">
            <a:avLst/>
          </a:prstGeom>
        </p:spPr>
      </p:pic>
      <p:sp>
        <p:nvSpPr>
          <p:cNvPr id="28" name="Content Placeholder 27"/>
          <p:cNvSpPr>
            <a:spLocks noGrp="1"/>
          </p:cNvSpPr>
          <p:nvPr>
            <p:ph sz="quarter" idx="11" hasCustomPrompt="1"/>
          </p:nvPr>
        </p:nvSpPr>
        <p:spPr>
          <a:xfrm>
            <a:off x="314325" y="1494503"/>
            <a:ext cx="5221288" cy="2377410"/>
          </a:xfrm>
          <a:prstGeom prst="rect">
            <a:avLst/>
          </a:prstGeom>
        </p:spPr>
        <p:txBody>
          <a:bodyPr anchor="ctr"/>
          <a:lstStyle>
            <a:lvl1pPr marL="0" indent="0" algn="ctr">
              <a:buNone/>
              <a:defRPr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Quote Here</a:t>
            </a:r>
          </a:p>
        </p:txBody>
      </p:sp>
      <p:sp>
        <p:nvSpPr>
          <p:cNvPr id="21"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
        <p:nvSpPr>
          <p:cNvPr id="4" name="Content Placeholder 3"/>
          <p:cNvSpPr>
            <a:spLocks noGrp="1"/>
          </p:cNvSpPr>
          <p:nvPr>
            <p:ph sz="quarter" idx="12"/>
          </p:nvPr>
        </p:nvSpPr>
        <p:spPr>
          <a:xfrm>
            <a:off x="6667935" y="2368935"/>
            <a:ext cx="4722813" cy="3176437"/>
          </a:xfrm>
          <a:prstGeom prst="rect">
            <a:avLst/>
          </a:prstGeo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88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Quote Slide-2">
    <p:spTree>
      <p:nvGrpSpPr>
        <p:cNvPr id="1" name=""/>
        <p:cNvGrpSpPr/>
        <p:nvPr/>
      </p:nvGrpSpPr>
      <p:grpSpPr>
        <a:xfrm>
          <a:off x="0" y="0"/>
          <a:ext cx="0" cy="0"/>
          <a:chOff x="0" y="0"/>
          <a:chExt cx="0" cy="0"/>
        </a:xfrm>
      </p:grpSpPr>
      <p:sp>
        <p:nvSpPr>
          <p:cNvPr id="8" name="Isosceles Triangle 6">
            <a:extLst>
              <a:ext uri="{FF2B5EF4-FFF2-40B4-BE49-F238E27FC236}">
                <a16:creationId xmlns:a16="http://schemas.microsoft.com/office/drawing/2014/main" id="{CBBF7D66-21B0-C749-A587-CF81CBC34188}"/>
              </a:ext>
            </a:extLst>
          </p:cNvPr>
          <p:cNvSpPr/>
          <p:nvPr userDrawn="1"/>
        </p:nvSpPr>
        <p:spPr>
          <a:xfrm rot="10800000">
            <a:off x="407294" y="4219555"/>
            <a:ext cx="679939" cy="4064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sp>
        <p:nvSpPr>
          <p:cNvPr id="3" name="Subtitle 2">
            <a:extLst>
              <a:ext uri="{FF2B5EF4-FFF2-40B4-BE49-F238E27FC236}">
                <a16:creationId xmlns:a16="http://schemas.microsoft.com/office/drawing/2014/main" id="{7FEC842D-F8A9-1E47-B34C-AE5D05043009}"/>
              </a:ext>
            </a:extLst>
          </p:cNvPr>
          <p:cNvSpPr>
            <a:spLocks noGrp="1"/>
          </p:cNvSpPr>
          <p:nvPr>
            <p:ph type="subTitle" idx="1" hasCustomPrompt="1"/>
          </p:nvPr>
        </p:nvSpPr>
        <p:spPr>
          <a:xfrm>
            <a:off x="603526" y="4648070"/>
            <a:ext cx="3792471" cy="311783"/>
          </a:xfrm>
          <a:prstGeom prst="rect">
            <a:avLst/>
          </a:prstGeom>
        </p:spPr>
        <p:txBody>
          <a:bodyPr/>
          <a:lstStyle>
            <a:lvl1pPr marL="0" indent="0" algn="l">
              <a:buNone/>
              <a:defRPr sz="1600"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LASTNAME, TITLE</a:t>
            </a:r>
          </a:p>
        </p:txBody>
      </p:sp>
      <p:sp>
        <p:nvSpPr>
          <p:cNvPr id="14" name="Rectangle 13">
            <a:extLst>
              <a:ext uri="{FF2B5EF4-FFF2-40B4-BE49-F238E27FC236}">
                <a16:creationId xmlns:a16="http://schemas.microsoft.com/office/drawing/2014/main" id="{90F0EFBA-20A4-7841-826B-1D3E920D5942}"/>
              </a:ext>
            </a:extLst>
          </p:cNvPr>
          <p:cNvSpPr/>
          <p:nvPr userDrawn="1"/>
        </p:nvSpPr>
        <p:spPr>
          <a:xfrm>
            <a:off x="0" y="1218447"/>
            <a:ext cx="5855026" cy="3001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35" tIns="32115" rIns="64235" bIns="32115" rtlCol="0" anchor="ctr"/>
          <a:lstStyle/>
          <a:p>
            <a:pPr algn="ctr" defTabSz="321159"/>
            <a:endParaRPr lang="en-US" sz="1828">
              <a:solidFill>
                <a:prstClr val="white"/>
              </a:solidFill>
              <a:sym typeface="Helvetica"/>
            </a:endParaRPr>
          </a:p>
        </p:txBody>
      </p:sp>
      <p:pic>
        <p:nvPicPr>
          <p:cNvPr id="17" name="Picture 16"/>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4580962" y="3142595"/>
            <a:ext cx="1274064" cy="1280160"/>
          </a:xfrm>
          <a:prstGeom prst="rect">
            <a:avLst/>
          </a:prstGeom>
        </p:spPr>
      </p:pic>
      <p:pic>
        <p:nvPicPr>
          <p:cNvPr id="18" name="Picture 17"/>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167199" y="1088775"/>
            <a:ext cx="1274064" cy="1280160"/>
          </a:xfrm>
          <a:prstGeom prst="rect">
            <a:avLst/>
          </a:prstGeom>
        </p:spPr>
      </p:pic>
      <p:pic>
        <p:nvPicPr>
          <p:cNvPr id="19" name="Picture 18"/>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054643" y="4265212"/>
            <a:ext cx="1274064" cy="1280160"/>
          </a:xfrm>
          <a:prstGeom prst="rect">
            <a:avLst/>
          </a:prstGeom>
        </p:spPr>
      </p:pic>
      <p:pic>
        <p:nvPicPr>
          <p:cNvPr id="20" name="Picture 19"/>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rot="10800000">
            <a:off x="6306482" y="2165735"/>
            <a:ext cx="1274064" cy="1280160"/>
          </a:xfrm>
          <a:prstGeom prst="rect">
            <a:avLst/>
          </a:prstGeom>
        </p:spPr>
      </p:pic>
      <p:sp>
        <p:nvSpPr>
          <p:cNvPr id="28" name="Content Placeholder 27"/>
          <p:cNvSpPr>
            <a:spLocks noGrp="1"/>
          </p:cNvSpPr>
          <p:nvPr>
            <p:ph sz="quarter" idx="11" hasCustomPrompt="1"/>
          </p:nvPr>
        </p:nvSpPr>
        <p:spPr>
          <a:xfrm>
            <a:off x="314325" y="1494503"/>
            <a:ext cx="5221288" cy="2377410"/>
          </a:xfrm>
          <a:prstGeom prst="rect">
            <a:avLst/>
          </a:prstGeom>
        </p:spPr>
        <p:txBody>
          <a:bodyPr anchor="ctr"/>
          <a:lstStyle>
            <a:lvl1pPr marL="0" indent="0" algn="ctr">
              <a:buNone/>
              <a:defRPr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Quote Here</a:t>
            </a:r>
          </a:p>
        </p:txBody>
      </p:sp>
      <p:sp>
        <p:nvSpPr>
          <p:cNvPr id="21" name="Title 1"/>
          <p:cNvSpPr>
            <a:spLocks noGrp="1"/>
          </p:cNvSpPr>
          <p:nvPr>
            <p:ph type="title"/>
          </p:nvPr>
        </p:nvSpPr>
        <p:spPr>
          <a:xfrm>
            <a:off x="462115" y="0"/>
            <a:ext cx="11316929" cy="599768"/>
          </a:xfrm>
          <a:prstGeom prst="rect">
            <a:avLst/>
          </a:prstGeom>
        </p:spPr>
        <p:txBody>
          <a:bodyPr anchor="ctr"/>
          <a:lstStyle>
            <a:lvl1pPr>
              <a:defRPr sz="2800" b="0">
                <a:solidFill>
                  <a:schemeClr val="bg1"/>
                </a:solidFill>
              </a:defRPr>
            </a:lvl1pPr>
          </a:lstStyle>
          <a:p>
            <a:r>
              <a:rPr lang="en-US"/>
              <a:t>Click to edit Master title style</a:t>
            </a:r>
          </a:p>
        </p:txBody>
      </p:sp>
      <p:sp>
        <p:nvSpPr>
          <p:cNvPr id="4" name="Content Placeholder 3"/>
          <p:cNvSpPr>
            <a:spLocks noGrp="1"/>
          </p:cNvSpPr>
          <p:nvPr>
            <p:ph sz="quarter" idx="12"/>
          </p:nvPr>
        </p:nvSpPr>
        <p:spPr>
          <a:xfrm>
            <a:off x="6667935" y="2368935"/>
            <a:ext cx="4722813" cy="3176437"/>
          </a:xfrm>
          <a:prstGeom prst="rect">
            <a:avLst/>
          </a:prstGeo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4475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09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907262"/>
      </p:ext>
    </p:extLst>
  </p:cSld>
  <p:clrMap bg1="lt1" tx1="dk1" bg2="lt2" tx2="dk2" accent1="accent1" accent2="accent2" accent3="accent3" accent4="accent4" accent5="accent5" accent6="accent6" hlink="hlink" folHlink="folHlink"/>
  <p:sldLayoutIdLst>
    <p:sldLayoutId id="2147483752" r:id="rId1"/>
  </p:sldLayoutIdLst>
  <p:txStyles>
    <p:titleStyle>
      <a:lvl1pPr algn="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620EA-2DFA-C54B-A937-F085EC98769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557DD7D-FC9E-D043-8E7D-A953A83EF960}"/>
              </a:ext>
            </a:extLst>
          </p:cNvPr>
          <p:cNvSpPr>
            <a:spLocks noGrp="1"/>
          </p:cNvSpPr>
          <p:nvPr>
            <p:ph type="title"/>
          </p:nvPr>
        </p:nvSpPr>
        <p:spPr>
          <a:xfrm>
            <a:off x="1329991" y="2694028"/>
            <a:ext cx="10515600" cy="1325563"/>
          </a:xfrm>
          <a:prstGeom prst="rect">
            <a:avLst/>
          </a:prstGeom>
        </p:spPr>
        <p:txBody>
          <a:bodyPr vert="horz" lIns="91440" tIns="45720" rIns="91440" bIns="45720" rtlCol="0" anchor="ctr">
            <a:normAutofit/>
          </a:bodyPr>
          <a:lstStyle/>
          <a:p>
            <a:r>
              <a:rPr lang="en-US"/>
              <a:t>Divider Slide</a:t>
            </a:r>
          </a:p>
        </p:txBody>
      </p:sp>
      <p:pic>
        <p:nvPicPr>
          <p:cNvPr id="10" name="Picture 9">
            <a:extLst>
              <a:ext uri="{FF2B5EF4-FFF2-40B4-BE49-F238E27FC236}">
                <a16:creationId xmlns:a16="http://schemas.microsoft.com/office/drawing/2014/main" id="{B9362D43-83EE-EC41-9099-687D66280B7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595435" y="6344994"/>
            <a:ext cx="500313" cy="415752"/>
          </a:xfrm>
          <a:prstGeom prst="rect">
            <a:avLst/>
          </a:prstGeom>
        </p:spPr>
      </p:pic>
    </p:spTree>
    <p:extLst>
      <p:ext uri="{BB962C8B-B14F-4D97-AF65-F5344CB8AC3E}">
        <p14:creationId xmlns:p14="http://schemas.microsoft.com/office/powerpoint/2010/main" val="2837055616"/>
      </p:ext>
    </p:extLst>
  </p:cSld>
  <p:clrMap bg1="lt1" tx1="dk1" bg2="lt2" tx2="dk2" accent1="accent1" accent2="accent2" accent3="accent3" accent4="accent4" accent5="accent5" accent6="accent6" hlink="hlink" folHlink="folHlink"/>
  <p:sldLayoutIdLst>
    <p:sldLayoutId id="2147483676" r:id="rId1"/>
  </p:sldLayoutIdLst>
  <p:txStyles>
    <p:titleStyle>
      <a:lvl1pPr algn="r" defTabSz="914400" rtl="0" eaLnBrk="1" latinLnBrk="0" hangingPunct="1">
        <a:lnSpc>
          <a:spcPct val="90000"/>
        </a:lnSpc>
        <a:spcBef>
          <a:spcPct val="0"/>
        </a:spcBef>
        <a:buNone/>
        <a:defRPr sz="32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620EA-2DFA-C54B-A937-F085EC98769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557DD7D-FC9E-D043-8E7D-A953A83EF960}"/>
              </a:ext>
            </a:extLst>
          </p:cNvPr>
          <p:cNvSpPr>
            <a:spLocks noGrp="1"/>
          </p:cNvSpPr>
          <p:nvPr>
            <p:ph type="title"/>
          </p:nvPr>
        </p:nvSpPr>
        <p:spPr>
          <a:xfrm>
            <a:off x="1329991" y="2694028"/>
            <a:ext cx="10515600" cy="1325563"/>
          </a:xfrm>
          <a:prstGeom prst="rect">
            <a:avLst/>
          </a:prstGeom>
        </p:spPr>
        <p:txBody>
          <a:bodyPr vert="horz" lIns="91440" tIns="45720" rIns="91440" bIns="45720" rtlCol="0" anchor="ctr">
            <a:normAutofit/>
          </a:bodyPr>
          <a:lstStyle/>
          <a:p>
            <a:r>
              <a:rPr lang="en-US"/>
              <a:t>Divider Slide</a:t>
            </a:r>
          </a:p>
        </p:txBody>
      </p:sp>
      <p:pic>
        <p:nvPicPr>
          <p:cNvPr id="10" name="Picture 9">
            <a:extLst>
              <a:ext uri="{FF2B5EF4-FFF2-40B4-BE49-F238E27FC236}">
                <a16:creationId xmlns:a16="http://schemas.microsoft.com/office/drawing/2014/main" id="{B9362D43-83EE-EC41-9099-687D66280B7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595435" y="6344994"/>
            <a:ext cx="500313" cy="415752"/>
          </a:xfrm>
          <a:prstGeom prst="rect">
            <a:avLst/>
          </a:prstGeom>
        </p:spPr>
      </p:pic>
    </p:spTree>
    <p:extLst>
      <p:ext uri="{BB962C8B-B14F-4D97-AF65-F5344CB8AC3E}">
        <p14:creationId xmlns:p14="http://schemas.microsoft.com/office/powerpoint/2010/main" val="982358491"/>
      </p:ext>
    </p:extLst>
  </p:cSld>
  <p:clrMap bg1="lt1" tx1="dk1" bg2="lt2" tx2="dk2" accent1="accent1" accent2="accent2" accent3="accent3" accent4="accent4" accent5="accent5" accent6="accent6" hlink="hlink" folHlink="folHlink"/>
  <p:sldLayoutIdLst>
    <p:sldLayoutId id="2147483672" r:id="rId1"/>
  </p:sldLayoutIdLst>
  <p:txStyles>
    <p:titleStyle>
      <a:lvl1pPr algn="r" defTabSz="914400" rtl="0" eaLnBrk="1" latinLnBrk="0" hangingPunct="1">
        <a:lnSpc>
          <a:spcPct val="90000"/>
        </a:lnSpc>
        <a:spcBef>
          <a:spcPct val="0"/>
        </a:spcBef>
        <a:buNone/>
        <a:defRPr sz="32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50366-7938-354A-8FB4-088119D08082}"/>
              </a:ext>
            </a:extLst>
          </p:cNvPr>
          <p:cNvSpPr>
            <a:spLocks noGrp="1"/>
          </p:cNvSpPr>
          <p:nvPr>
            <p:ph type="title"/>
          </p:nvPr>
        </p:nvSpPr>
        <p:spPr>
          <a:xfrm>
            <a:off x="838200" y="455066"/>
            <a:ext cx="10515600" cy="7828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F997-1115-0F49-8385-3909056FA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D2C81E-733A-594C-BBA1-31E0D93936AC}"/>
              </a:ext>
            </a:extLst>
          </p:cNvPr>
          <p:cNvSpPr>
            <a:spLocks noGrp="1"/>
          </p:cNvSpPr>
          <p:nvPr>
            <p:ph type="sldNum" sz="quarter" idx="4"/>
          </p:nvPr>
        </p:nvSpPr>
        <p:spPr>
          <a:xfrm>
            <a:off x="230529" y="6310312"/>
            <a:ext cx="2743200" cy="365125"/>
          </a:xfrm>
          <a:prstGeom prst="rect">
            <a:avLst/>
          </a:prstGeom>
        </p:spPr>
        <p:txBody>
          <a:bodyPr vert="horz" lIns="91440" tIns="45720" rIns="91440" bIns="45720" rtlCol="0" anchor="ctr"/>
          <a:lstStyle>
            <a:lvl1pPr algn="l">
              <a:defRPr sz="1200" b="0" i="0">
                <a:solidFill>
                  <a:schemeClr val="tx2"/>
                </a:solidFill>
                <a:latin typeface="Avenir Next LT Pro Light" panose="020B0504020202020204" pitchFamily="34" charset="77"/>
              </a:defRPr>
            </a:lvl1pPr>
          </a:lstStyle>
          <a:p>
            <a:fld id="{D5156AB1-D898-C842-B61B-20799D277420}" type="slidenum">
              <a:rPr lang="en-US" smtClean="0"/>
              <a:pPr/>
              <a:t>‹#›</a:t>
            </a:fld>
            <a:endParaRPr lang="en-US"/>
          </a:p>
        </p:txBody>
      </p:sp>
      <p:cxnSp>
        <p:nvCxnSpPr>
          <p:cNvPr id="5" name="Straight Connector 4">
            <a:extLst>
              <a:ext uri="{FF2B5EF4-FFF2-40B4-BE49-F238E27FC236}">
                <a16:creationId xmlns:a16="http://schemas.microsoft.com/office/drawing/2014/main" id="{656D46A3-1054-004F-B454-402AF5CDDEA5}"/>
              </a:ext>
            </a:extLst>
          </p:cNvPr>
          <p:cNvCxnSpPr>
            <a:cxnSpLocks/>
          </p:cNvCxnSpPr>
          <p:nvPr userDrawn="1"/>
        </p:nvCxnSpPr>
        <p:spPr>
          <a:xfrm>
            <a:off x="598356" y="1448974"/>
            <a:ext cx="10995287" cy="0"/>
          </a:xfrm>
          <a:prstGeom prst="line">
            <a:avLst/>
          </a:prstGeom>
          <a:ln w="41275">
            <a:solidFill>
              <a:srgbClr val="054D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61127"/>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3600" b="1" i="0" kern="1200">
          <a:solidFill>
            <a:schemeClr val="tx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othy.Schniepp@barry-wehmill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dditivemanufacturing@barry-wehmille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48.jpeg"/><Relationship Id="rId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39.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50.jpeg"/><Relationship Id="rId5" Type="http://schemas.openxmlformats.org/officeDocument/2006/relationships/image" Target="../media/image40.png"/><Relationship Id="rId10" Type="http://schemas.openxmlformats.org/officeDocument/2006/relationships/image" Target="../media/image49.jpeg"/><Relationship Id="rId4" Type="http://schemas.openxmlformats.org/officeDocument/2006/relationships/image" Target="../media/image39.sv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54.png"/><Relationship Id="rId5" Type="http://schemas.openxmlformats.org/officeDocument/2006/relationships/image" Target="../media/image40.png"/><Relationship Id="rId10" Type="http://schemas.openxmlformats.org/officeDocument/2006/relationships/image" Target="../media/image53.png"/><Relationship Id="rId4" Type="http://schemas.openxmlformats.org/officeDocument/2006/relationships/image" Target="../media/image39.sv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57.png"/><Relationship Id="rId5" Type="http://schemas.openxmlformats.org/officeDocument/2006/relationships/image" Target="../media/image40.png"/><Relationship Id="rId10" Type="http://schemas.openxmlformats.org/officeDocument/2006/relationships/image" Target="../media/image56.png"/><Relationship Id="rId4" Type="http://schemas.openxmlformats.org/officeDocument/2006/relationships/image" Target="../media/image39.sv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hyperlink" Target="mailto:Timothy.schniepp@barry-wehmiller.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mailto:additivemanufacturing@barry-wehmiller.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29.sv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7.sv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2EEF-C1CA-B031-5D1F-7AEC757F370F}"/>
              </a:ext>
            </a:extLst>
          </p:cNvPr>
          <p:cNvSpPr>
            <a:spLocks noGrp="1"/>
          </p:cNvSpPr>
          <p:nvPr>
            <p:ph type="title"/>
          </p:nvPr>
        </p:nvSpPr>
        <p:spPr/>
        <p:txBody>
          <a:bodyPr/>
          <a:lstStyle/>
          <a:p>
            <a:r>
              <a:rPr lang="en-US" dirty="0"/>
              <a:t>Benefits of Additive Manufacturing</a:t>
            </a:r>
          </a:p>
        </p:txBody>
      </p:sp>
      <p:sp>
        <p:nvSpPr>
          <p:cNvPr id="3" name="TextBox 2">
            <a:extLst>
              <a:ext uri="{FF2B5EF4-FFF2-40B4-BE49-F238E27FC236}">
                <a16:creationId xmlns:a16="http://schemas.microsoft.com/office/drawing/2014/main" id="{61DBD98D-6F5C-1BD4-8EE0-6E2CB60BB126}"/>
              </a:ext>
            </a:extLst>
          </p:cNvPr>
          <p:cNvSpPr txBox="1"/>
          <p:nvPr/>
        </p:nvSpPr>
        <p:spPr>
          <a:xfrm>
            <a:off x="314632" y="4500034"/>
            <a:ext cx="9785350" cy="923330"/>
          </a:xfrm>
          <a:prstGeom prst="rect">
            <a:avLst/>
          </a:prstGeom>
          <a:noFill/>
        </p:spPr>
        <p:txBody>
          <a:bodyPr wrap="square" rtlCol="0">
            <a:spAutoFit/>
          </a:bodyPr>
          <a:lstStyle/>
          <a:p>
            <a:r>
              <a:rPr lang="en-US" dirty="0"/>
              <a:t>Tim Schniepp – Additive Manufacturing Director</a:t>
            </a:r>
          </a:p>
          <a:p>
            <a:r>
              <a:rPr lang="en-US" dirty="0">
                <a:hlinkClick r:id="rId3"/>
              </a:rPr>
              <a:t>Timothy.Schniepp@barry-wehmiller.com</a:t>
            </a:r>
            <a:endParaRPr lang="en-US" dirty="0"/>
          </a:p>
          <a:p>
            <a:r>
              <a:rPr lang="en-US" dirty="0">
                <a:hlinkClick r:id="rId4"/>
              </a:rPr>
              <a:t>Additivemanufacturing@barry-wehmiller.com</a:t>
            </a:r>
            <a:r>
              <a:rPr lang="en-US" dirty="0"/>
              <a:t>	</a:t>
            </a:r>
          </a:p>
        </p:txBody>
      </p:sp>
    </p:spTree>
    <p:extLst>
      <p:ext uri="{BB962C8B-B14F-4D97-AF65-F5344CB8AC3E}">
        <p14:creationId xmlns:p14="http://schemas.microsoft.com/office/powerpoint/2010/main" val="321092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Keys to Success – AMC-Stuttgart &amp; AMC-Clearwater </a:t>
            </a:r>
          </a:p>
        </p:txBody>
      </p:sp>
      <p:sp>
        <p:nvSpPr>
          <p:cNvPr id="2" name="Content Placeholder 6">
            <a:extLst>
              <a:ext uri="{FF2B5EF4-FFF2-40B4-BE49-F238E27FC236}">
                <a16:creationId xmlns:a16="http://schemas.microsoft.com/office/drawing/2014/main" id="{18A3E5B7-F7C0-4477-AF05-F08AFDA49F41}"/>
              </a:ext>
            </a:extLst>
          </p:cNvPr>
          <p:cNvSpPr txBox="1">
            <a:spLocks/>
          </p:cNvSpPr>
          <p:nvPr/>
        </p:nvSpPr>
        <p:spPr>
          <a:xfrm>
            <a:off x="462115" y="961185"/>
            <a:ext cx="11174362" cy="5248085"/>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dirty="0">
                <a:solidFill>
                  <a:srgbClr val="0070C0"/>
                </a:solidFill>
              </a:rPr>
              <a:t>Internal AMC utilization is vital to our success</a:t>
            </a:r>
          </a:p>
          <a:p>
            <a:pPr>
              <a:spcAft>
                <a:spcPts val="1200"/>
              </a:spcAft>
            </a:pPr>
            <a:r>
              <a:rPr lang="en-US" sz="2000" dirty="0"/>
              <a:t>Provides expertise &amp; experience</a:t>
            </a:r>
          </a:p>
          <a:p>
            <a:pPr>
              <a:spcAft>
                <a:spcPts val="1200"/>
              </a:spcAft>
            </a:pPr>
            <a:r>
              <a:rPr lang="en-US" sz="2000" dirty="0"/>
              <a:t>Standards – Quality – Reduced Variability</a:t>
            </a:r>
          </a:p>
          <a:p>
            <a:pPr>
              <a:spcAft>
                <a:spcPts val="1200"/>
              </a:spcAft>
            </a:pPr>
            <a:r>
              <a:rPr lang="en-US" sz="2000" dirty="0"/>
              <a:t>Industrial Capabilities + Capacity   (scale)</a:t>
            </a:r>
          </a:p>
          <a:p>
            <a:pPr marL="0" indent="0">
              <a:spcAft>
                <a:spcPts val="1200"/>
              </a:spcAft>
              <a:buNone/>
            </a:pPr>
            <a:endParaRPr lang="en-US" sz="2400" dirty="0">
              <a:solidFill>
                <a:srgbClr val="0070C0"/>
              </a:solidFill>
            </a:endParaRPr>
          </a:p>
          <a:p>
            <a:pPr marL="0" indent="0">
              <a:spcAft>
                <a:spcPts val="1200"/>
              </a:spcAft>
              <a:buNone/>
            </a:pPr>
            <a:r>
              <a:rPr lang="en-US" sz="2400" dirty="0">
                <a:solidFill>
                  <a:srgbClr val="0070C0"/>
                </a:solidFill>
              </a:rPr>
              <a:t>Why use the AMC?</a:t>
            </a:r>
          </a:p>
          <a:p>
            <a:pPr>
              <a:spcAft>
                <a:spcPts val="1200"/>
              </a:spcAft>
            </a:pPr>
            <a:r>
              <a:rPr lang="en-US" sz="2000" dirty="0"/>
              <a:t>Validate, then expand access &amp; capabilities</a:t>
            </a:r>
          </a:p>
          <a:p>
            <a:pPr>
              <a:spcAft>
                <a:spcPts val="1200"/>
              </a:spcAft>
            </a:pPr>
            <a:r>
              <a:rPr lang="en-US" sz="2000" dirty="0"/>
              <a:t>High utilization = lowest possible cost</a:t>
            </a:r>
          </a:p>
          <a:p>
            <a:pPr>
              <a:spcAft>
                <a:spcPts val="1200"/>
              </a:spcAft>
            </a:pPr>
            <a:r>
              <a:rPr lang="en-US" sz="2000" dirty="0"/>
              <a:t>Consistent material, process, and design standards</a:t>
            </a:r>
          </a:p>
          <a:p>
            <a:pPr>
              <a:spcAft>
                <a:spcPts val="1200"/>
              </a:spcAft>
            </a:pPr>
            <a:r>
              <a:rPr lang="en-US" sz="2000" dirty="0"/>
              <a:t>US Center now available as well – enables consistent global production</a:t>
            </a:r>
          </a:p>
        </p:txBody>
      </p:sp>
      <p:pic>
        <p:nvPicPr>
          <p:cNvPr id="4" name="Grafik 4" descr="Ein Bild, das Im Haus, Wand, Regale, Mobiliar enthält.&#10;&#10;Automatisch generierte Beschreibung">
            <a:extLst>
              <a:ext uri="{FF2B5EF4-FFF2-40B4-BE49-F238E27FC236}">
                <a16:creationId xmlns:a16="http://schemas.microsoft.com/office/drawing/2014/main" id="{2B48F6C4-5B31-AC46-5C09-D4532CBB8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806" y="1060038"/>
            <a:ext cx="5050238" cy="3787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40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C47DDA-16EA-D686-5322-85505B567623}"/>
              </a:ext>
            </a:extLst>
          </p:cNvPr>
          <p:cNvSpPr>
            <a:spLocks noGrp="1"/>
          </p:cNvSpPr>
          <p:nvPr>
            <p:ph type="title"/>
          </p:nvPr>
        </p:nvSpPr>
        <p:spPr/>
        <p:txBody>
          <a:bodyPr>
            <a:normAutofit/>
          </a:bodyPr>
          <a:lstStyle/>
          <a:p>
            <a:r>
              <a:rPr lang="en-US" dirty="0"/>
              <a:t>BW Examples</a:t>
            </a:r>
          </a:p>
        </p:txBody>
      </p:sp>
    </p:spTree>
    <p:extLst>
      <p:ext uri="{BB962C8B-B14F-4D97-AF65-F5344CB8AC3E}">
        <p14:creationId xmlns:p14="http://schemas.microsoft.com/office/powerpoint/2010/main" val="160808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7E7D-C83B-8940-7A9E-0073E6A3934F}"/>
              </a:ext>
            </a:extLst>
          </p:cNvPr>
          <p:cNvSpPr>
            <a:spLocks noGrp="1"/>
          </p:cNvSpPr>
          <p:nvPr>
            <p:ph type="title"/>
          </p:nvPr>
        </p:nvSpPr>
        <p:spPr/>
        <p:txBody>
          <a:bodyPr/>
          <a:lstStyle/>
          <a:p>
            <a:r>
              <a:rPr lang="en-US" dirty="0"/>
              <a:t>Use Case Example &amp; Impact</a:t>
            </a:r>
          </a:p>
        </p:txBody>
      </p:sp>
      <p:pic>
        <p:nvPicPr>
          <p:cNvPr id="3" name="Graphic 2" descr="Envelope outline">
            <a:extLst>
              <a:ext uri="{FF2B5EF4-FFF2-40B4-BE49-F238E27FC236}">
                <a16:creationId xmlns:a16="http://schemas.microsoft.com/office/drawing/2014/main" id="{66D5A633-373F-7D40-A87C-E803A5288BEB}"/>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8735" t="21118" r="9342" b="20391"/>
          <a:stretch/>
        </p:blipFill>
        <p:spPr>
          <a:xfrm>
            <a:off x="3030435" y="1811614"/>
            <a:ext cx="7458515" cy="4508266"/>
          </a:xfrm>
          <a:prstGeom prst="rect">
            <a:avLst/>
          </a:prstGeom>
        </p:spPr>
      </p:pic>
      <p:pic>
        <p:nvPicPr>
          <p:cNvPr id="4" name="Picture 2">
            <a:extLst>
              <a:ext uri="{FF2B5EF4-FFF2-40B4-BE49-F238E27FC236}">
                <a16:creationId xmlns:a16="http://schemas.microsoft.com/office/drawing/2014/main" id="{1AE154F6-4B66-AD97-436D-7E8649803D0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2115" y="972432"/>
            <a:ext cx="2924203"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75AF643-F84F-13E3-F530-BF6D8C0D02D9}"/>
              </a:ext>
            </a:extLst>
          </p:cNvPr>
          <p:cNvSpPr/>
          <p:nvPr/>
        </p:nvSpPr>
        <p:spPr>
          <a:xfrm>
            <a:off x="3403899" y="2017724"/>
            <a:ext cx="6789788" cy="4012772"/>
          </a:xfrm>
          <a:prstGeom prst="roundRect">
            <a:avLst>
              <a:gd name="adj" fmla="val 31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defTabSz="460375"/>
            <a:r>
              <a:rPr lang="en-US" sz="2000" b="1" dirty="0">
                <a:solidFill>
                  <a:srgbClr val="0070C0"/>
                </a:solidFill>
              </a:rPr>
              <a:t>Dust Cover Housing / Saw Blade Guard</a:t>
            </a:r>
          </a:p>
          <a:p>
            <a:pPr lvl="1" defTabSz="460375"/>
            <a:endParaRPr lang="en-US" b="1" dirty="0">
              <a:solidFill>
                <a:srgbClr val="000000"/>
              </a:solidFill>
            </a:endParaRPr>
          </a:p>
          <a:p>
            <a:pPr lvl="1" defTabSz="460375"/>
            <a:r>
              <a:rPr lang="en-US" b="1" dirty="0">
                <a:solidFill>
                  <a:srgbClr val="000000"/>
                </a:solidFill>
              </a:rPr>
              <a:t>Originally Planned Multi-Piece Sheet Metal Design</a:t>
            </a:r>
          </a:p>
          <a:p>
            <a:pPr marL="742950" lvl="1" indent="-285750" defTabSz="460375">
              <a:buFont typeface="Arial" panose="020B0604020202020204" pitchFamily="34" charset="0"/>
              <a:buChar char="•"/>
            </a:pPr>
            <a:r>
              <a:rPr lang="en-US" dirty="0">
                <a:solidFill>
                  <a:srgbClr val="000000"/>
                </a:solidFill>
              </a:rPr>
              <a:t>Cost &gt;$1200 for complete assembly</a:t>
            </a:r>
          </a:p>
          <a:p>
            <a:pPr marL="742950" lvl="1" indent="-285750" defTabSz="460375">
              <a:buFont typeface="Arial" panose="020B0604020202020204" pitchFamily="34" charset="0"/>
              <a:buChar char="•"/>
            </a:pPr>
            <a:r>
              <a:rPr lang="en-US" dirty="0">
                <a:solidFill>
                  <a:srgbClr val="000000"/>
                </a:solidFill>
              </a:rPr>
              <a:t>Lead time – 6-8 weeks, minimum</a:t>
            </a:r>
          </a:p>
          <a:p>
            <a:pPr lvl="1" defTabSz="460375"/>
            <a:endParaRPr lang="en-US" b="1" dirty="0">
              <a:solidFill>
                <a:srgbClr val="000000"/>
              </a:solidFill>
            </a:endParaRPr>
          </a:p>
          <a:p>
            <a:pPr lvl="1" defTabSz="460375"/>
            <a:endParaRPr lang="en-US" b="1" dirty="0">
              <a:solidFill>
                <a:srgbClr val="000000"/>
              </a:solidFill>
            </a:endParaRPr>
          </a:p>
          <a:p>
            <a:pPr lvl="1" defTabSz="460375"/>
            <a:r>
              <a:rPr lang="en-US" b="1" dirty="0">
                <a:solidFill>
                  <a:srgbClr val="000000"/>
                </a:solidFill>
              </a:rPr>
              <a:t>3D Printing – Back of the envelope ROI</a:t>
            </a:r>
          </a:p>
          <a:p>
            <a:pPr marL="742950" lvl="1" indent="-285750" defTabSz="460375">
              <a:spcAft>
                <a:spcPts val="1200"/>
              </a:spcAft>
              <a:buFont typeface="Arial" panose="020B0604020202020204" pitchFamily="34" charset="0"/>
              <a:buChar char="•"/>
            </a:pPr>
            <a:r>
              <a:rPr lang="en-US" b="1" dirty="0">
                <a:solidFill>
                  <a:srgbClr val="000000"/>
                </a:solidFill>
              </a:rPr>
              <a:t>Internal 3DP cost = &lt; $200	  /  Sheet metal cost = $1000</a:t>
            </a:r>
            <a:br>
              <a:rPr lang="en-US" b="1" dirty="0">
                <a:solidFill>
                  <a:srgbClr val="000000"/>
                </a:solidFill>
              </a:rPr>
            </a:br>
            <a:r>
              <a:rPr lang="en-US" dirty="0">
                <a:solidFill>
                  <a:srgbClr val="000000"/>
                </a:solidFill>
              </a:rPr>
              <a:t>20-30 parts/</a:t>
            </a:r>
            <a:r>
              <a:rPr lang="en-US" dirty="0" err="1">
                <a:solidFill>
                  <a:srgbClr val="000000"/>
                </a:solidFill>
              </a:rPr>
              <a:t>yr</a:t>
            </a:r>
            <a:r>
              <a:rPr lang="en-US" dirty="0">
                <a:solidFill>
                  <a:srgbClr val="000000"/>
                </a:solidFill>
              </a:rPr>
              <a:t> – projected demand</a:t>
            </a:r>
            <a:endParaRPr lang="en-US" dirty="0">
              <a:solidFill>
                <a:srgbClr val="000000"/>
              </a:solidFill>
              <a:sym typeface="Wingdings" panose="05000000000000000000" pitchFamily="2" charset="2"/>
            </a:endParaRPr>
          </a:p>
          <a:p>
            <a:pPr marL="742950" lvl="1" indent="-285750" defTabSz="460375">
              <a:spcAft>
                <a:spcPts val="1200"/>
              </a:spcAft>
              <a:buFont typeface="Arial" panose="020B0604020202020204" pitchFamily="34" charset="0"/>
              <a:buChar char="•"/>
            </a:pPr>
            <a:r>
              <a:rPr lang="en-US" b="1" dirty="0">
                <a:solidFill>
                  <a:srgbClr val="000000"/>
                </a:solidFill>
                <a:sym typeface="Wingdings" panose="05000000000000000000" pitchFamily="2" charset="2"/>
              </a:rPr>
              <a:t>Savings = $800/part @ 25 parts/</a:t>
            </a:r>
            <a:r>
              <a:rPr lang="en-US" b="1" dirty="0" err="1">
                <a:solidFill>
                  <a:srgbClr val="000000"/>
                </a:solidFill>
                <a:sym typeface="Wingdings" panose="05000000000000000000" pitchFamily="2" charset="2"/>
              </a:rPr>
              <a:t>yr</a:t>
            </a:r>
            <a:r>
              <a:rPr lang="en-US" b="1" dirty="0">
                <a:solidFill>
                  <a:srgbClr val="000000"/>
                </a:solidFill>
                <a:sym typeface="Wingdings" panose="05000000000000000000" pitchFamily="2" charset="2"/>
              </a:rPr>
              <a:t> = $20K / year</a:t>
            </a:r>
          </a:p>
        </p:txBody>
      </p:sp>
      <p:grpSp>
        <p:nvGrpSpPr>
          <p:cNvPr id="7" name="Group 6">
            <a:extLst>
              <a:ext uri="{FF2B5EF4-FFF2-40B4-BE49-F238E27FC236}">
                <a16:creationId xmlns:a16="http://schemas.microsoft.com/office/drawing/2014/main" id="{79BF469C-D4DE-E7D0-B5BD-BF06B186A121}"/>
              </a:ext>
            </a:extLst>
          </p:cNvPr>
          <p:cNvGrpSpPr>
            <a:grpSpLocks noChangeAspect="1"/>
          </p:cNvGrpSpPr>
          <p:nvPr/>
        </p:nvGrpSpPr>
        <p:grpSpPr>
          <a:xfrm>
            <a:off x="587935" y="1791988"/>
            <a:ext cx="1801843" cy="1804549"/>
            <a:chOff x="9812123" y="2368365"/>
            <a:chExt cx="2052593" cy="2055675"/>
          </a:xfrm>
        </p:grpSpPr>
        <p:pic>
          <p:nvPicPr>
            <p:cNvPr id="8" name="Picture 7">
              <a:extLst>
                <a:ext uri="{FF2B5EF4-FFF2-40B4-BE49-F238E27FC236}">
                  <a16:creationId xmlns:a16="http://schemas.microsoft.com/office/drawing/2014/main" id="{3116E904-2868-D98C-AADF-5368C066AD1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12123" y="2368365"/>
              <a:ext cx="2052593" cy="2055675"/>
            </a:xfrm>
            <a:prstGeom prst="rect">
              <a:avLst/>
            </a:prstGeom>
          </p:spPr>
        </p:pic>
        <p:sp>
          <p:nvSpPr>
            <p:cNvPr id="9" name="Rectangle 8">
              <a:extLst>
                <a:ext uri="{FF2B5EF4-FFF2-40B4-BE49-F238E27FC236}">
                  <a16:creationId xmlns:a16="http://schemas.microsoft.com/office/drawing/2014/main" id="{48FAE0CC-A893-6F2E-AC0B-E6AF6BD5DC80}"/>
                </a:ext>
              </a:extLst>
            </p:cNvPr>
            <p:cNvSpPr/>
            <p:nvPr/>
          </p:nvSpPr>
          <p:spPr>
            <a:xfrm>
              <a:off x="9833548" y="2390722"/>
              <a:ext cx="186767" cy="142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1E64038-859D-3229-305D-5ED50283F39C}"/>
              </a:ext>
            </a:extLst>
          </p:cNvPr>
          <p:cNvGrpSpPr/>
          <p:nvPr/>
        </p:nvGrpSpPr>
        <p:grpSpPr>
          <a:xfrm>
            <a:off x="797692" y="3996156"/>
            <a:ext cx="1393157" cy="2034340"/>
            <a:chOff x="797692" y="3996156"/>
            <a:chExt cx="1393157" cy="2034340"/>
          </a:xfrm>
        </p:grpSpPr>
        <p:pic>
          <p:nvPicPr>
            <p:cNvPr id="11" name="Picture 10">
              <a:extLst>
                <a:ext uri="{FF2B5EF4-FFF2-40B4-BE49-F238E27FC236}">
                  <a16:creationId xmlns:a16="http://schemas.microsoft.com/office/drawing/2014/main" id="{2AA9F0D5-0757-8666-61DD-3881024B2D7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7692" y="3996156"/>
              <a:ext cx="1382327" cy="2034340"/>
            </a:xfrm>
            <a:prstGeom prst="rect">
              <a:avLst/>
            </a:prstGeom>
          </p:spPr>
        </p:pic>
        <p:sp>
          <p:nvSpPr>
            <p:cNvPr id="12" name="TextBox 11">
              <a:extLst>
                <a:ext uri="{FF2B5EF4-FFF2-40B4-BE49-F238E27FC236}">
                  <a16:creationId xmlns:a16="http://schemas.microsoft.com/office/drawing/2014/main" id="{79A18AFF-D990-FF4F-FC48-21FD64DF7F43}"/>
                </a:ext>
              </a:extLst>
            </p:cNvPr>
            <p:cNvSpPr txBox="1"/>
            <p:nvPr/>
          </p:nvSpPr>
          <p:spPr>
            <a:xfrm rot="5400000">
              <a:off x="1829768" y="4972919"/>
              <a:ext cx="552885" cy="169277"/>
            </a:xfrm>
            <a:prstGeom prst="rect">
              <a:avLst/>
            </a:prstGeom>
            <a:solidFill>
              <a:schemeClr val="bg1"/>
            </a:solidFill>
          </p:spPr>
          <p:txBody>
            <a:bodyPr wrap="square" lIns="0" tIns="0" rIns="0" bIns="0" rtlCol="0">
              <a:spAutoFit/>
            </a:bodyPr>
            <a:lstStyle/>
            <a:p>
              <a:pPr algn="ctr"/>
              <a:r>
                <a:rPr lang="en-US" sz="1100" b="1" dirty="0"/>
                <a:t>294 mm</a:t>
              </a:r>
            </a:p>
          </p:txBody>
        </p:sp>
      </p:grpSp>
    </p:spTree>
    <p:extLst>
      <p:ext uri="{BB962C8B-B14F-4D97-AF65-F5344CB8AC3E}">
        <p14:creationId xmlns:p14="http://schemas.microsoft.com/office/powerpoint/2010/main" val="33738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Functional Prototyping</a:t>
            </a:r>
          </a:p>
        </p:txBody>
      </p:sp>
      <p:pic>
        <p:nvPicPr>
          <p:cNvPr id="7" name="Picture 6">
            <a:extLst>
              <a:ext uri="{FF2B5EF4-FFF2-40B4-BE49-F238E27FC236}">
                <a16:creationId xmlns:a16="http://schemas.microsoft.com/office/drawing/2014/main" id="{9DB6FA65-ECC9-8A56-A0DE-6A0E7682554A}"/>
              </a:ext>
            </a:extLst>
          </p:cNvPr>
          <p:cNvPicPr>
            <a:picLocks noChangeAspect="1"/>
          </p:cNvPicPr>
          <p:nvPr/>
        </p:nvPicPr>
        <p:blipFill>
          <a:blip r:embed="rId3"/>
          <a:stretch>
            <a:fillRect/>
          </a:stretch>
        </p:blipFill>
        <p:spPr>
          <a:xfrm>
            <a:off x="227463" y="786426"/>
            <a:ext cx="2204356" cy="548640"/>
          </a:xfrm>
          <a:prstGeom prst="rect">
            <a:avLst/>
          </a:prstGeom>
        </p:spPr>
      </p:pic>
      <p:grpSp>
        <p:nvGrpSpPr>
          <p:cNvPr id="4" name="Group 3">
            <a:extLst>
              <a:ext uri="{FF2B5EF4-FFF2-40B4-BE49-F238E27FC236}">
                <a16:creationId xmlns:a16="http://schemas.microsoft.com/office/drawing/2014/main" id="{A98354DC-70F2-54BD-C36E-0129A1C127AD}"/>
              </a:ext>
            </a:extLst>
          </p:cNvPr>
          <p:cNvGrpSpPr/>
          <p:nvPr/>
        </p:nvGrpSpPr>
        <p:grpSpPr>
          <a:xfrm>
            <a:off x="161650" y="1508078"/>
            <a:ext cx="11802886" cy="4681183"/>
            <a:chOff x="161650" y="1508078"/>
            <a:chExt cx="11802886" cy="4681183"/>
          </a:xfrm>
        </p:grpSpPr>
        <p:sp>
          <p:nvSpPr>
            <p:cNvPr id="12" name="Rectangle 11">
              <a:extLst>
                <a:ext uri="{FF2B5EF4-FFF2-40B4-BE49-F238E27FC236}">
                  <a16:creationId xmlns:a16="http://schemas.microsoft.com/office/drawing/2014/main" id="{58667B8C-F690-62CB-7405-CF08D0470794}"/>
                </a:ext>
              </a:extLst>
            </p:cNvPr>
            <p:cNvSpPr/>
            <p:nvPr/>
          </p:nvSpPr>
          <p:spPr>
            <a:xfrm>
              <a:off x="161651" y="1508078"/>
              <a:ext cx="11802885" cy="46811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30288"/>
              <a:br>
                <a:rPr lang="en-US" dirty="0"/>
              </a:br>
              <a:r>
                <a:rPr lang="en-US" dirty="0"/>
                <a:t>The PSA Zepf team had concepts in mind to improve guide rail performance, </a:t>
              </a:r>
              <a:br>
                <a:rPr lang="en-US" dirty="0"/>
              </a:br>
              <a:r>
                <a:rPr lang="en-US" dirty="0"/>
                <a:t>but were limited by costly off-the-shelf gearbox components. </a:t>
              </a:r>
            </a:p>
          </p:txBody>
        </p:sp>
        <p:sp>
          <p:nvSpPr>
            <p:cNvPr id="13" name="Rectangle 12">
              <a:extLst>
                <a:ext uri="{FF2B5EF4-FFF2-40B4-BE49-F238E27FC236}">
                  <a16:creationId xmlns:a16="http://schemas.microsoft.com/office/drawing/2014/main" id="{FEB5D4E1-A15E-5017-2A5E-2347FADEB14E}"/>
                </a:ext>
              </a:extLst>
            </p:cNvPr>
            <p:cNvSpPr/>
            <p:nvPr/>
          </p:nvSpPr>
          <p:spPr>
            <a:xfrm>
              <a:off x="161651" y="2702257"/>
              <a:ext cx="8501775" cy="18765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a:r>
                <a:rPr lang="en-US" dirty="0"/>
                <a:t>They turned to 3D printing to produce and validate concepts through functional prototyping. Components were produced in days and the final design was validated in just weeks. Production parts were then produced with injection molded components for additional cost savings.</a:t>
              </a:r>
            </a:p>
          </p:txBody>
        </p:sp>
        <p:sp>
          <p:nvSpPr>
            <p:cNvPr id="14" name="Rectangle 13">
              <a:extLst>
                <a:ext uri="{FF2B5EF4-FFF2-40B4-BE49-F238E27FC236}">
                  <a16:creationId xmlns:a16="http://schemas.microsoft.com/office/drawing/2014/main" id="{68D937CF-D5D0-065F-B23B-041554FA226A}"/>
                </a:ext>
              </a:extLst>
            </p:cNvPr>
            <p:cNvSpPr/>
            <p:nvPr/>
          </p:nvSpPr>
          <p:spPr>
            <a:xfrm>
              <a:off x="161650" y="4578825"/>
              <a:ext cx="8501775" cy="161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6038" indent="-285750">
                <a:buFont typeface="Wingdings" panose="05000000000000000000" pitchFamily="2" charset="2"/>
                <a:buChar char="ü"/>
              </a:pPr>
              <a:r>
                <a:rPr lang="en-US" dirty="0"/>
                <a:t>Final product cost savings of 65% ($350 vs. $1000)</a:t>
              </a:r>
            </a:p>
            <a:p>
              <a:pPr marL="1316038" indent="-285750">
                <a:buFont typeface="Wingdings" panose="05000000000000000000" pitchFamily="2" charset="2"/>
                <a:buChar char="ü"/>
              </a:pPr>
              <a:r>
                <a:rPr lang="en-US" dirty="0"/>
                <a:t>Lead time reduced by &gt;75%</a:t>
              </a:r>
            </a:p>
            <a:p>
              <a:pPr marL="1316038" indent="-285750">
                <a:buFont typeface="Wingdings" panose="05000000000000000000" pitchFamily="2" charset="2"/>
                <a:buChar char="ü"/>
              </a:pPr>
              <a:r>
                <a:rPr lang="en-US" dirty="0"/>
                <a:t>Part count (and supplier) reduction of &gt;75%</a:t>
              </a:r>
            </a:p>
            <a:p>
              <a:pPr marL="1316038" indent="-285750">
                <a:buFont typeface="Wingdings" panose="05000000000000000000" pitchFamily="2" charset="2"/>
                <a:buChar char="ü"/>
              </a:pPr>
              <a:r>
                <a:rPr lang="en-US" dirty="0"/>
                <a:t>Lightweight, improved performance, simplified installation</a:t>
              </a:r>
            </a:p>
          </p:txBody>
        </p:sp>
      </p:grpSp>
      <p:pic>
        <p:nvPicPr>
          <p:cNvPr id="17" name="Gráfico 36" descr="Head with Gears">
            <a:extLst>
              <a:ext uri="{FF2B5EF4-FFF2-40B4-BE49-F238E27FC236}">
                <a16:creationId xmlns:a16="http://schemas.microsoft.com/office/drawing/2014/main" id="{0993D094-3C90-6818-CC37-C111306BB2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7463" y="1634320"/>
            <a:ext cx="914400" cy="914400"/>
          </a:xfrm>
          <a:prstGeom prst="rect">
            <a:avLst/>
          </a:prstGeom>
        </p:spPr>
      </p:pic>
      <p:pic>
        <p:nvPicPr>
          <p:cNvPr id="19" name="Graphic 18" descr="Lightbulb and gear with solid fill">
            <a:extLst>
              <a:ext uri="{FF2B5EF4-FFF2-40B4-BE49-F238E27FC236}">
                <a16:creationId xmlns:a16="http://schemas.microsoft.com/office/drawing/2014/main" id="{916CA5B7-37FB-D95F-7335-2B81337054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463" y="3169692"/>
            <a:ext cx="914400" cy="914400"/>
          </a:xfrm>
          <a:prstGeom prst="rect">
            <a:avLst/>
          </a:prstGeom>
        </p:spPr>
      </p:pic>
      <p:pic>
        <p:nvPicPr>
          <p:cNvPr id="23" name="Graphic 22" descr="Exponential Graph with solid fill">
            <a:extLst>
              <a:ext uri="{FF2B5EF4-FFF2-40B4-BE49-F238E27FC236}">
                <a16:creationId xmlns:a16="http://schemas.microsoft.com/office/drawing/2014/main" id="{2B1E49D4-87AB-BDE2-FAB0-13A22E09A6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7463" y="4913195"/>
            <a:ext cx="914400" cy="914400"/>
          </a:xfrm>
          <a:prstGeom prst="rect">
            <a:avLst/>
          </a:prstGeom>
        </p:spPr>
      </p:pic>
      <p:pic>
        <p:nvPicPr>
          <p:cNvPr id="2" name="Picture 1">
            <a:extLst>
              <a:ext uri="{FF2B5EF4-FFF2-40B4-BE49-F238E27FC236}">
                <a16:creationId xmlns:a16="http://schemas.microsoft.com/office/drawing/2014/main" id="{47B27E9F-70D1-99F8-8EDC-17EC97B9A1F6}"/>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8979473" y="1606866"/>
            <a:ext cx="2681790" cy="305384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2A6F70B6-0C80-0DDB-235C-AFFFE62DA89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574391" y="4913195"/>
            <a:ext cx="1491953" cy="1141763"/>
          </a:xfrm>
          <a:prstGeom prst="rect">
            <a:avLst/>
          </a:prstGeom>
        </p:spPr>
      </p:pic>
    </p:spTree>
    <p:extLst>
      <p:ext uri="{BB962C8B-B14F-4D97-AF65-F5344CB8AC3E}">
        <p14:creationId xmlns:p14="http://schemas.microsoft.com/office/powerpoint/2010/main" val="284340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Process Improvement – Manufacturing Aids, Tooling, Test Equipment</a:t>
            </a:r>
          </a:p>
        </p:txBody>
      </p:sp>
      <p:grpSp>
        <p:nvGrpSpPr>
          <p:cNvPr id="4" name="Group 3">
            <a:extLst>
              <a:ext uri="{FF2B5EF4-FFF2-40B4-BE49-F238E27FC236}">
                <a16:creationId xmlns:a16="http://schemas.microsoft.com/office/drawing/2014/main" id="{A98354DC-70F2-54BD-C36E-0129A1C127AD}"/>
              </a:ext>
            </a:extLst>
          </p:cNvPr>
          <p:cNvGrpSpPr/>
          <p:nvPr/>
        </p:nvGrpSpPr>
        <p:grpSpPr>
          <a:xfrm>
            <a:off x="161650" y="1508078"/>
            <a:ext cx="11802886" cy="4681183"/>
            <a:chOff x="161650" y="1508078"/>
            <a:chExt cx="11802886" cy="4681183"/>
          </a:xfrm>
        </p:grpSpPr>
        <p:sp>
          <p:nvSpPr>
            <p:cNvPr id="12" name="Rectangle 11">
              <a:extLst>
                <a:ext uri="{FF2B5EF4-FFF2-40B4-BE49-F238E27FC236}">
                  <a16:creationId xmlns:a16="http://schemas.microsoft.com/office/drawing/2014/main" id="{58667B8C-F690-62CB-7405-CF08D0470794}"/>
                </a:ext>
              </a:extLst>
            </p:cNvPr>
            <p:cNvSpPr/>
            <p:nvPr/>
          </p:nvSpPr>
          <p:spPr>
            <a:xfrm>
              <a:off x="161651" y="1508078"/>
              <a:ext cx="11802885" cy="46811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30288"/>
              <a:endParaRPr lang="en-US" sz="600" dirty="0"/>
            </a:p>
            <a:p>
              <a:pPr marL="1030288"/>
              <a:r>
                <a:rPr lang="en-US" dirty="0"/>
                <a:t>The PCMC team often relies on deep institutional knowledge and experience to </a:t>
              </a:r>
              <a:br>
                <a:rPr lang="en-US" dirty="0"/>
              </a:br>
              <a:r>
                <a:rPr lang="en-US" dirty="0"/>
                <a:t>ensure product performance, but lacked quantitative data. Custom test </a:t>
              </a:r>
              <a:br>
                <a:rPr lang="en-US" dirty="0"/>
              </a:br>
              <a:r>
                <a:rPr lang="en-US" dirty="0"/>
                <a:t>equipment costs had been prohibitive in deepening process understanding.</a:t>
              </a:r>
            </a:p>
          </p:txBody>
        </p:sp>
        <p:sp>
          <p:nvSpPr>
            <p:cNvPr id="13" name="Rectangle 12">
              <a:extLst>
                <a:ext uri="{FF2B5EF4-FFF2-40B4-BE49-F238E27FC236}">
                  <a16:creationId xmlns:a16="http://schemas.microsoft.com/office/drawing/2014/main" id="{FEB5D4E1-A15E-5017-2A5E-2347FADEB14E}"/>
                </a:ext>
              </a:extLst>
            </p:cNvPr>
            <p:cNvSpPr/>
            <p:nvPr/>
          </p:nvSpPr>
          <p:spPr>
            <a:xfrm>
              <a:off x="161651" y="2702257"/>
              <a:ext cx="8501775" cy="18765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a:r>
                <a:rPr lang="en-US" dirty="0"/>
                <a:t>They turned to in-house 3D printing capabilities to produce test equipment components to evaluate interlaminar bond strength in tissue products. 3DP permitted quick iteration and custom approaches, in a cost effective manner.</a:t>
              </a:r>
            </a:p>
          </p:txBody>
        </p:sp>
        <p:sp>
          <p:nvSpPr>
            <p:cNvPr id="14" name="Rectangle 13">
              <a:extLst>
                <a:ext uri="{FF2B5EF4-FFF2-40B4-BE49-F238E27FC236}">
                  <a16:creationId xmlns:a16="http://schemas.microsoft.com/office/drawing/2014/main" id="{68D937CF-D5D0-065F-B23B-041554FA226A}"/>
                </a:ext>
              </a:extLst>
            </p:cNvPr>
            <p:cNvSpPr/>
            <p:nvPr/>
          </p:nvSpPr>
          <p:spPr>
            <a:xfrm>
              <a:off x="161650" y="4578825"/>
              <a:ext cx="8501775" cy="161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6038" indent="-285750">
                <a:buFont typeface="Wingdings" panose="05000000000000000000" pitchFamily="2" charset="2"/>
                <a:buChar char="ü"/>
              </a:pPr>
              <a:r>
                <a:rPr lang="en-US" dirty="0"/>
                <a:t>Custom test equipment to evaluate and improve products</a:t>
              </a:r>
            </a:p>
            <a:p>
              <a:pPr marL="1316038" indent="-285750">
                <a:buFont typeface="Wingdings" panose="05000000000000000000" pitchFamily="2" charset="2"/>
                <a:buChar char="ü"/>
              </a:pPr>
              <a:r>
                <a:rPr lang="en-US" dirty="0"/>
                <a:t>Deeper understanding and quantitative data on product performance</a:t>
              </a:r>
            </a:p>
            <a:p>
              <a:pPr marL="1316038" indent="-285750">
                <a:buFont typeface="Wingdings" panose="05000000000000000000" pitchFamily="2" charset="2"/>
                <a:buChar char="ü"/>
              </a:pPr>
              <a:r>
                <a:rPr lang="en-US" dirty="0"/>
                <a:t>Immeasurable potential cost savings through future process improvement</a:t>
              </a:r>
            </a:p>
          </p:txBody>
        </p:sp>
      </p:grpSp>
      <p:pic>
        <p:nvPicPr>
          <p:cNvPr id="17" name="Gráfico 36" descr="Head with Gears">
            <a:extLst>
              <a:ext uri="{FF2B5EF4-FFF2-40B4-BE49-F238E27FC236}">
                <a16:creationId xmlns:a16="http://schemas.microsoft.com/office/drawing/2014/main" id="{0993D094-3C90-6818-CC37-C111306BB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7463" y="1634320"/>
            <a:ext cx="914400" cy="914400"/>
          </a:xfrm>
          <a:prstGeom prst="rect">
            <a:avLst/>
          </a:prstGeom>
        </p:spPr>
      </p:pic>
      <p:pic>
        <p:nvPicPr>
          <p:cNvPr id="19" name="Graphic 18" descr="Lightbulb and gear with solid fill">
            <a:extLst>
              <a:ext uri="{FF2B5EF4-FFF2-40B4-BE49-F238E27FC236}">
                <a16:creationId xmlns:a16="http://schemas.microsoft.com/office/drawing/2014/main" id="{916CA5B7-37FB-D95F-7335-2B81337054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463" y="3169692"/>
            <a:ext cx="914400" cy="914400"/>
          </a:xfrm>
          <a:prstGeom prst="rect">
            <a:avLst/>
          </a:prstGeom>
        </p:spPr>
      </p:pic>
      <p:pic>
        <p:nvPicPr>
          <p:cNvPr id="23" name="Graphic 22" descr="Exponential Graph with solid fill">
            <a:extLst>
              <a:ext uri="{FF2B5EF4-FFF2-40B4-BE49-F238E27FC236}">
                <a16:creationId xmlns:a16="http://schemas.microsoft.com/office/drawing/2014/main" id="{2B1E49D4-87AB-BDE2-FAB0-13A22E09A6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463" y="4913195"/>
            <a:ext cx="914400" cy="914400"/>
          </a:xfrm>
          <a:prstGeom prst="rect">
            <a:avLst/>
          </a:prstGeom>
        </p:spPr>
      </p:pic>
      <p:pic>
        <p:nvPicPr>
          <p:cNvPr id="6" name="Picture 2">
            <a:extLst>
              <a:ext uri="{FF2B5EF4-FFF2-40B4-BE49-F238E27FC236}">
                <a16:creationId xmlns:a16="http://schemas.microsoft.com/office/drawing/2014/main" id="{653ACBD8-18B5-4A42-215E-95EA5515FF6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61650" y="838603"/>
            <a:ext cx="362331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9A16B3-E13D-0562-60A9-4B677180B94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230809" y="1681329"/>
            <a:ext cx="2180757" cy="195921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17010BB-CAE6-7A64-BEA6-768BB093011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63332" y="4548850"/>
            <a:ext cx="2915712" cy="1465390"/>
          </a:xfrm>
          <a:prstGeom prst="rect">
            <a:avLst/>
          </a:prstGeom>
          <a:ln>
            <a:noFill/>
          </a:ln>
          <a:effectLst>
            <a:outerShdw blurRad="292100" dist="139700" dir="2700000" algn="tl" rotWithShape="0">
              <a:srgbClr val="333333">
                <a:alpha val="65000"/>
              </a:srgbClr>
            </a:outerShdw>
          </a:effectLst>
        </p:spPr>
      </p:pic>
      <p:sp>
        <p:nvSpPr>
          <p:cNvPr id="10" name="Arrow: Down 9">
            <a:extLst>
              <a:ext uri="{FF2B5EF4-FFF2-40B4-BE49-F238E27FC236}">
                <a16:creationId xmlns:a16="http://schemas.microsoft.com/office/drawing/2014/main" id="{5EBDB033-9987-F0EA-C542-0FF46F989676}"/>
              </a:ext>
            </a:extLst>
          </p:cNvPr>
          <p:cNvSpPr/>
          <p:nvPr/>
        </p:nvSpPr>
        <p:spPr>
          <a:xfrm>
            <a:off x="10247864" y="3879743"/>
            <a:ext cx="146645" cy="42990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75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Production Parts</a:t>
            </a:r>
          </a:p>
        </p:txBody>
      </p:sp>
      <p:grpSp>
        <p:nvGrpSpPr>
          <p:cNvPr id="4" name="Group 3">
            <a:extLst>
              <a:ext uri="{FF2B5EF4-FFF2-40B4-BE49-F238E27FC236}">
                <a16:creationId xmlns:a16="http://schemas.microsoft.com/office/drawing/2014/main" id="{A98354DC-70F2-54BD-C36E-0129A1C127AD}"/>
              </a:ext>
            </a:extLst>
          </p:cNvPr>
          <p:cNvGrpSpPr/>
          <p:nvPr/>
        </p:nvGrpSpPr>
        <p:grpSpPr>
          <a:xfrm>
            <a:off x="161650" y="1508078"/>
            <a:ext cx="11802886" cy="4681183"/>
            <a:chOff x="161650" y="1508078"/>
            <a:chExt cx="11802886" cy="4681183"/>
          </a:xfrm>
        </p:grpSpPr>
        <p:sp>
          <p:nvSpPr>
            <p:cNvPr id="12" name="Rectangle 11">
              <a:extLst>
                <a:ext uri="{FF2B5EF4-FFF2-40B4-BE49-F238E27FC236}">
                  <a16:creationId xmlns:a16="http://schemas.microsoft.com/office/drawing/2014/main" id="{58667B8C-F690-62CB-7405-CF08D0470794}"/>
                </a:ext>
              </a:extLst>
            </p:cNvPr>
            <p:cNvSpPr/>
            <p:nvPr/>
          </p:nvSpPr>
          <p:spPr>
            <a:xfrm>
              <a:off x="161651" y="1508078"/>
              <a:ext cx="11802885" cy="46811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30288"/>
              <a:r>
                <a:rPr lang="en-US" dirty="0"/>
                <a:t>The PCMC team required cost-effective solutions for a range of non-metallic </a:t>
              </a:r>
              <a:br>
                <a:rPr lang="en-US" dirty="0"/>
              </a:br>
              <a:r>
                <a:rPr lang="en-US" dirty="0"/>
                <a:t>components – paddles, carriers, etc. – for a new mandrel extractor in </a:t>
              </a:r>
              <a:br>
                <a:rPr lang="en-US" dirty="0"/>
              </a:br>
              <a:r>
                <a:rPr lang="en-US" dirty="0"/>
                <a:t>development. Moreover, the parts would be designed in Wisconsin and </a:t>
              </a:r>
              <a:br>
                <a:rPr lang="en-US" dirty="0"/>
              </a:br>
              <a:r>
                <a:rPr lang="en-US" dirty="0"/>
                <a:t>produced in Lucca, Italy, which created potential sourcing challenges.</a:t>
              </a:r>
            </a:p>
          </p:txBody>
        </p:sp>
        <p:sp>
          <p:nvSpPr>
            <p:cNvPr id="13" name="Rectangle 12">
              <a:extLst>
                <a:ext uri="{FF2B5EF4-FFF2-40B4-BE49-F238E27FC236}">
                  <a16:creationId xmlns:a16="http://schemas.microsoft.com/office/drawing/2014/main" id="{FEB5D4E1-A15E-5017-2A5E-2347FADEB14E}"/>
                </a:ext>
              </a:extLst>
            </p:cNvPr>
            <p:cNvSpPr/>
            <p:nvPr/>
          </p:nvSpPr>
          <p:spPr>
            <a:xfrm>
              <a:off x="161651" y="2702257"/>
              <a:ext cx="8501775" cy="18765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a:r>
                <a:rPr lang="en-US" dirty="0"/>
                <a:t>Additive Manufacturing is ideally suited to enable on-demand, distributed manufacturing, </a:t>
              </a:r>
              <a:r>
                <a:rPr lang="en-US" i="1" dirty="0"/>
                <a:t>i.e.,</a:t>
              </a:r>
              <a:r>
                <a:rPr lang="en-US" dirty="0"/>
                <a:t> produce what you want, where you want it. The parts could easily be designed in Green Bay, specifying key parameters on the drawing, and printed by local vendors in Lucca.</a:t>
              </a:r>
            </a:p>
          </p:txBody>
        </p:sp>
        <p:sp>
          <p:nvSpPr>
            <p:cNvPr id="14" name="Rectangle 13">
              <a:extLst>
                <a:ext uri="{FF2B5EF4-FFF2-40B4-BE49-F238E27FC236}">
                  <a16:creationId xmlns:a16="http://schemas.microsoft.com/office/drawing/2014/main" id="{68D937CF-D5D0-065F-B23B-041554FA226A}"/>
                </a:ext>
              </a:extLst>
            </p:cNvPr>
            <p:cNvSpPr/>
            <p:nvPr/>
          </p:nvSpPr>
          <p:spPr>
            <a:xfrm>
              <a:off x="161650" y="4578825"/>
              <a:ext cx="8501775" cy="161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6038" indent="-285750">
                <a:buFont typeface="Wingdings" panose="05000000000000000000" pitchFamily="2" charset="2"/>
                <a:buChar char="ü"/>
              </a:pPr>
              <a:r>
                <a:rPr lang="en-US" dirty="0"/>
                <a:t>Up to 80% part cost savings, no molds or machining</a:t>
              </a:r>
            </a:p>
            <a:p>
              <a:pPr marL="1316038" indent="-285750">
                <a:buFont typeface="Wingdings" panose="05000000000000000000" pitchFamily="2" charset="2"/>
                <a:buChar char="ü"/>
              </a:pPr>
              <a:r>
                <a:rPr lang="en-US" dirty="0"/>
                <a:t>Lead times of just days</a:t>
              </a:r>
            </a:p>
            <a:p>
              <a:pPr marL="1316038" indent="-285750">
                <a:buFont typeface="Wingdings" panose="05000000000000000000" pitchFamily="2" charset="2"/>
                <a:buChar char="ü"/>
              </a:pPr>
              <a:r>
                <a:rPr lang="en-US" dirty="0"/>
                <a:t>Can be printed anywhere in the world on-demand, eliminating inventory costs and simplifying sourcing</a:t>
              </a:r>
            </a:p>
            <a:p>
              <a:pPr marL="1316038" indent="-285750">
                <a:buFont typeface="Wingdings" panose="05000000000000000000" pitchFamily="2" charset="2"/>
                <a:buChar char="ü"/>
              </a:pPr>
              <a:r>
                <a:rPr lang="en-US" dirty="0"/>
                <a:t>Additional value-added (branding, part numbers, alignment features)</a:t>
              </a:r>
            </a:p>
          </p:txBody>
        </p:sp>
      </p:grpSp>
      <p:pic>
        <p:nvPicPr>
          <p:cNvPr id="17" name="Gráfico 36" descr="Head with Gears">
            <a:extLst>
              <a:ext uri="{FF2B5EF4-FFF2-40B4-BE49-F238E27FC236}">
                <a16:creationId xmlns:a16="http://schemas.microsoft.com/office/drawing/2014/main" id="{0993D094-3C90-6818-CC37-C111306BB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7463" y="1634320"/>
            <a:ext cx="914400" cy="914400"/>
          </a:xfrm>
          <a:prstGeom prst="rect">
            <a:avLst/>
          </a:prstGeom>
        </p:spPr>
      </p:pic>
      <p:pic>
        <p:nvPicPr>
          <p:cNvPr id="19" name="Graphic 18" descr="Lightbulb and gear with solid fill">
            <a:extLst>
              <a:ext uri="{FF2B5EF4-FFF2-40B4-BE49-F238E27FC236}">
                <a16:creationId xmlns:a16="http://schemas.microsoft.com/office/drawing/2014/main" id="{916CA5B7-37FB-D95F-7335-2B81337054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463" y="3169692"/>
            <a:ext cx="914400" cy="914400"/>
          </a:xfrm>
          <a:prstGeom prst="rect">
            <a:avLst/>
          </a:prstGeom>
        </p:spPr>
      </p:pic>
      <p:pic>
        <p:nvPicPr>
          <p:cNvPr id="23" name="Graphic 22" descr="Exponential Graph with solid fill">
            <a:extLst>
              <a:ext uri="{FF2B5EF4-FFF2-40B4-BE49-F238E27FC236}">
                <a16:creationId xmlns:a16="http://schemas.microsoft.com/office/drawing/2014/main" id="{2B1E49D4-87AB-BDE2-FAB0-13A22E09A6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463" y="4913195"/>
            <a:ext cx="914400" cy="914400"/>
          </a:xfrm>
          <a:prstGeom prst="rect">
            <a:avLst/>
          </a:prstGeom>
        </p:spPr>
      </p:pic>
      <p:pic>
        <p:nvPicPr>
          <p:cNvPr id="6" name="Picture 2">
            <a:extLst>
              <a:ext uri="{FF2B5EF4-FFF2-40B4-BE49-F238E27FC236}">
                <a16:creationId xmlns:a16="http://schemas.microsoft.com/office/drawing/2014/main" id="{653ACBD8-18B5-4A42-215E-95EA5515FF6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61650" y="838603"/>
            <a:ext cx="362331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14FBC2A-D850-BA1A-D59E-244FB7D33BCD}"/>
              </a:ext>
            </a:extLst>
          </p:cNvPr>
          <p:cNvGrpSpPr>
            <a:grpSpLocks noChangeAspect="1"/>
          </p:cNvGrpSpPr>
          <p:nvPr/>
        </p:nvGrpSpPr>
        <p:grpSpPr>
          <a:xfrm>
            <a:off x="8815839" y="1757153"/>
            <a:ext cx="3012478" cy="1661614"/>
            <a:chOff x="5727083" y="2447161"/>
            <a:chExt cx="4563244" cy="2516981"/>
          </a:xfrm>
        </p:grpSpPr>
        <p:grpSp>
          <p:nvGrpSpPr>
            <p:cNvPr id="3" name="Group 2">
              <a:extLst>
                <a:ext uri="{FF2B5EF4-FFF2-40B4-BE49-F238E27FC236}">
                  <a16:creationId xmlns:a16="http://schemas.microsoft.com/office/drawing/2014/main" id="{CBCF01A3-ECAB-9C46-8061-A7DD32F362AF}"/>
                </a:ext>
              </a:extLst>
            </p:cNvPr>
            <p:cNvGrpSpPr/>
            <p:nvPr/>
          </p:nvGrpSpPr>
          <p:grpSpPr>
            <a:xfrm>
              <a:off x="5727083" y="2447161"/>
              <a:ext cx="4563244" cy="2516981"/>
              <a:chOff x="5727083" y="2447161"/>
              <a:chExt cx="4563244" cy="2516981"/>
            </a:xfrm>
          </p:grpSpPr>
          <p:pic>
            <p:nvPicPr>
              <p:cNvPr id="11" name="Picture 10">
                <a:extLst>
                  <a:ext uri="{FF2B5EF4-FFF2-40B4-BE49-F238E27FC236}">
                    <a16:creationId xmlns:a16="http://schemas.microsoft.com/office/drawing/2014/main" id="{42C931DF-F9D6-30F8-4CA4-37E79E1D3E6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27083" y="2447161"/>
                <a:ext cx="4563244" cy="2516981"/>
              </a:xfrm>
              <a:prstGeom prst="rect">
                <a:avLst/>
              </a:prstGeom>
              <a:ln>
                <a:noFill/>
              </a:ln>
              <a:effectLst>
                <a:outerShdw blurRad="292100" dist="139700" dir="2700000" algn="tl" rotWithShape="0">
                  <a:srgbClr val="333333">
                    <a:alpha val="65000"/>
                  </a:srgbClr>
                </a:outerShdw>
              </a:effectLst>
            </p:spPr>
          </p:pic>
          <p:sp>
            <p:nvSpPr>
              <p:cNvPr id="15" name="Arrow: Down 14">
                <a:extLst>
                  <a:ext uri="{FF2B5EF4-FFF2-40B4-BE49-F238E27FC236}">
                    <a16:creationId xmlns:a16="http://schemas.microsoft.com/office/drawing/2014/main" id="{094CE9A4-6BC4-6A70-D20B-A71DB502DFE6}"/>
                  </a:ext>
                </a:extLst>
              </p:cNvPr>
              <p:cNvSpPr/>
              <p:nvPr/>
            </p:nvSpPr>
            <p:spPr>
              <a:xfrm rot="3541321">
                <a:off x="9595447" y="3529066"/>
                <a:ext cx="197240" cy="353169"/>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row: Down 6">
              <a:extLst>
                <a:ext uri="{FF2B5EF4-FFF2-40B4-BE49-F238E27FC236}">
                  <a16:creationId xmlns:a16="http://schemas.microsoft.com/office/drawing/2014/main" id="{03DA2949-D33D-C91F-36B5-5B4505630E49}"/>
                </a:ext>
              </a:extLst>
            </p:cNvPr>
            <p:cNvSpPr/>
            <p:nvPr/>
          </p:nvSpPr>
          <p:spPr>
            <a:xfrm rot="13790285">
              <a:off x="6368854" y="4488711"/>
              <a:ext cx="197240" cy="353169"/>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E53924CA-96AB-6E1C-A368-67CDF5BC51C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15839" y="3592293"/>
            <a:ext cx="1258750" cy="1324876"/>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B6C8FFE-1DD4-2398-F1B1-803F3D9817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703559" y="4490953"/>
            <a:ext cx="2075486" cy="1459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383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Production Parts</a:t>
            </a:r>
          </a:p>
        </p:txBody>
      </p:sp>
      <p:grpSp>
        <p:nvGrpSpPr>
          <p:cNvPr id="4" name="Group 3">
            <a:extLst>
              <a:ext uri="{FF2B5EF4-FFF2-40B4-BE49-F238E27FC236}">
                <a16:creationId xmlns:a16="http://schemas.microsoft.com/office/drawing/2014/main" id="{A98354DC-70F2-54BD-C36E-0129A1C127AD}"/>
              </a:ext>
            </a:extLst>
          </p:cNvPr>
          <p:cNvGrpSpPr/>
          <p:nvPr/>
        </p:nvGrpSpPr>
        <p:grpSpPr>
          <a:xfrm>
            <a:off x="161650" y="1508078"/>
            <a:ext cx="11802886" cy="4681183"/>
            <a:chOff x="161650" y="1508078"/>
            <a:chExt cx="11802886" cy="4681183"/>
          </a:xfrm>
        </p:grpSpPr>
        <p:sp>
          <p:nvSpPr>
            <p:cNvPr id="12" name="Rectangle 11">
              <a:extLst>
                <a:ext uri="{FF2B5EF4-FFF2-40B4-BE49-F238E27FC236}">
                  <a16:creationId xmlns:a16="http://schemas.microsoft.com/office/drawing/2014/main" id="{58667B8C-F690-62CB-7405-CF08D0470794}"/>
                </a:ext>
              </a:extLst>
            </p:cNvPr>
            <p:cNvSpPr/>
            <p:nvPr/>
          </p:nvSpPr>
          <p:spPr>
            <a:xfrm>
              <a:off x="161651" y="1508078"/>
              <a:ext cx="11802885" cy="46811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30288"/>
              <a:r>
                <a:rPr lang="en-US" dirty="0"/>
                <a:t>Laser engraving creates smoke that is a safety issue for customers. Conventional </a:t>
              </a:r>
              <a:br>
                <a:rPr lang="en-US" dirty="0"/>
              </a:br>
              <a:r>
                <a:rPr lang="en-US" dirty="0"/>
                <a:t>designs for smoke evacuation chambers consisted of more than 90 individual </a:t>
              </a:r>
              <a:br>
                <a:rPr lang="en-US" dirty="0"/>
              </a:br>
              <a:r>
                <a:rPr lang="en-US" dirty="0"/>
                <a:t>components and existing designs did not perform well due to poor </a:t>
              </a:r>
              <a:br>
                <a:rPr lang="en-US" dirty="0"/>
              </a:br>
              <a:r>
                <a:rPr lang="en-US" dirty="0"/>
                <a:t>air flow and frequent smoke leaks at gaps between assembled components.</a:t>
              </a:r>
            </a:p>
          </p:txBody>
        </p:sp>
        <p:sp>
          <p:nvSpPr>
            <p:cNvPr id="13" name="Rectangle 12">
              <a:extLst>
                <a:ext uri="{FF2B5EF4-FFF2-40B4-BE49-F238E27FC236}">
                  <a16:creationId xmlns:a16="http://schemas.microsoft.com/office/drawing/2014/main" id="{FEB5D4E1-A15E-5017-2A5E-2347FADEB14E}"/>
                </a:ext>
              </a:extLst>
            </p:cNvPr>
            <p:cNvSpPr/>
            <p:nvPr/>
          </p:nvSpPr>
          <p:spPr>
            <a:xfrm>
              <a:off x="161651" y="2702257"/>
              <a:ext cx="8501775" cy="18765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a:r>
                <a:rPr lang="en-US" dirty="0"/>
                <a:t>A primary benefit of additive manufacturing is the ability to consolidate parts. The Papersystems team took advantage of the design freedom of 3DP to drastically reduce part count, eliminate tedious assembly operations, and produce a design with greater performance (improved aerodynamics and air flow, eliminated potential for leaks).</a:t>
              </a:r>
            </a:p>
          </p:txBody>
        </p:sp>
        <p:sp>
          <p:nvSpPr>
            <p:cNvPr id="14" name="Rectangle 13">
              <a:extLst>
                <a:ext uri="{FF2B5EF4-FFF2-40B4-BE49-F238E27FC236}">
                  <a16:creationId xmlns:a16="http://schemas.microsoft.com/office/drawing/2014/main" id="{68D937CF-D5D0-065F-B23B-041554FA226A}"/>
                </a:ext>
              </a:extLst>
            </p:cNvPr>
            <p:cNvSpPr/>
            <p:nvPr/>
          </p:nvSpPr>
          <p:spPr>
            <a:xfrm>
              <a:off x="161650" y="4578825"/>
              <a:ext cx="8501775" cy="161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6038" indent="-285750">
                <a:buFont typeface="Wingdings" panose="05000000000000000000" pitchFamily="2" charset="2"/>
                <a:buChar char="ü"/>
              </a:pPr>
              <a:r>
                <a:rPr lang="en-US" dirty="0"/>
                <a:t>&gt;40% cost reduction (€800 / assembly savings)</a:t>
              </a:r>
            </a:p>
            <a:p>
              <a:pPr marL="1316038" indent="-285750">
                <a:buFont typeface="Wingdings" panose="05000000000000000000" pitchFamily="2" charset="2"/>
                <a:buChar char="ü"/>
              </a:pPr>
              <a:r>
                <a:rPr lang="en-US" dirty="0"/>
                <a:t>&gt;95% part count reduction (from 92 to 2) / no sourcing, 3DP on demand</a:t>
              </a:r>
            </a:p>
            <a:p>
              <a:pPr marL="1316038" indent="-285750">
                <a:buFont typeface="Wingdings" panose="05000000000000000000" pitchFamily="2" charset="2"/>
                <a:buChar char="ü"/>
              </a:pPr>
              <a:r>
                <a:rPr lang="en-US" dirty="0"/>
                <a:t>&gt;95% assembly time reduction (from 3 hours to 5 minutes)</a:t>
              </a:r>
            </a:p>
            <a:p>
              <a:pPr marL="1316038" indent="-285750">
                <a:buFont typeface="Wingdings" panose="05000000000000000000" pitchFamily="2" charset="2"/>
                <a:buChar char="ü"/>
              </a:pPr>
              <a:r>
                <a:rPr lang="en-US" dirty="0"/>
                <a:t>Safer and improved performance – no leaks, reduced noise, better air flow</a:t>
              </a:r>
            </a:p>
            <a:p>
              <a:pPr marL="1316038" indent="-285750">
                <a:buFont typeface="Wingdings" panose="05000000000000000000" pitchFamily="2" charset="2"/>
                <a:buChar char="ü"/>
              </a:pPr>
              <a:r>
                <a:rPr lang="en-US" dirty="0"/>
                <a:t>Custom, unique, high value part </a:t>
              </a:r>
            </a:p>
          </p:txBody>
        </p:sp>
      </p:grpSp>
      <p:pic>
        <p:nvPicPr>
          <p:cNvPr id="17" name="Gráfico 36" descr="Head with Gears">
            <a:extLst>
              <a:ext uri="{FF2B5EF4-FFF2-40B4-BE49-F238E27FC236}">
                <a16:creationId xmlns:a16="http://schemas.microsoft.com/office/drawing/2014/main" id="{0993D094-3C90-6818-CC37-C111306BB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7463" y="1634320"/>
            <a:ext cx="914400" cy="914400"/>
          </a:xfrm>
          <a:prstGeom prst="rect">
            <a:avLst/>
          </a:prstGeom>
        </p:spPr>
      </p:pic>
      <p:pic>
        <p:nvPicPr>
          <p:cNvPr id="19" name="Graphic 18" descr="Lightbulb and gear with solid fill">
            <a:extLst>
              <a:ext uri="{FF2B5EF4-FFF2-40B4-BE49-F238E27FC236}">
                <a16:creationId xmlns:a16="http://schemas.microsoft.com/office/drawing/2014/main" id="{916CA5B7-37FB-D95F-7335-2B81337054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463" y="3169692"/>
            <a:ext cx="914400" cy="914400"/>
          </a:xfrm>
          <a:prstGeom prst="rect">
            <a:avLst/>
          </a:prstGeom>
        </p:spPr>
      </p:pic>
      <p:pic>
        <p:nvPicPr>
          <p:cNvPr id="23" name="Graphic 22" descr="Exponential Graph with solid fill">
            <a:extLst>
              <a:ext uri="{FF2B5EF4-FFF2-40B4-BE49-F238E27FC236}">
                <a16:creationId xmlns:a16="http://schemas.microsoft.com/office/drawing/2014/main" id="{2B1E49D4-87AB-BDE2-FAB0-13A22E09A6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463" y="4913195"/>
            <a:ext cx="914400" cy="914400"/>
          </a:xfrm>
          <a:prstGeom prst="rect">
            <a:avLst/>
          </a:prstGeom>
        </p:spPr>
      </p:pic>
      <p:pic>
        <p:nvPicPr>
          <p:cNvPr id="2" name="Picture 1">
            <a:extLst>
              <a:ext uri="{FF2B5EF4-FFF2-40B4-BE49-F238E27FC236}">
                <a16:creationId xmlns:a16="http://schemas.microsoft.com/office/drawing/2014/main" id="{F3BD1A1E-9530-6F6F-3453-3AF8B3B6080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50356" y="4273115"/>
            <a:ext cx="2127250" cy="1280160"/>
          </a:xfrm>
          <a:prstGeom prst="rect">
            <a:avLst/>
          </a:prstGeom>
          <a:ln>
            <a:solidFill>
              <a:schemeClr val="tx1"/>
            </a:solidFill>
          </a:ln>
        </p:spPr>
      </p:pic>
      <p:pic>
        <p:nvPicPr>
          <p:cNvPr id="3" name="Picture 2">
            <a:extLst>
              <a:ext uri="{FF2B5EF4-FFF2-40B4-BE49-F238E27FC236}">
                <a16:creationId xmlns:a16="http://schemas.microsoft.com/office/drawing/2014/main" id="{8A22891E-F4AE-AAFB-5A13-ED7C250E646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bwMode="auto">
          <a:xfrm>
            <a:off x="9129720" y="2098935"/>
            <a:ext cx="2368522" cy="1610435"/>
          </a:xfrm>
          <a:prstGeom prst="rect">
            <a:avLst/>
          </a:prstGeom>
          <a:noFill/>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35E1B9B-F594-A1D8-F285-AAA525DB914A}"/>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227463" y="882670"/>
            <a:ext cx="3169920" cy="365760"/>
          </a:xfrm>
          <a:prstGeom prst="rect">
            <a:avLst/>
          </a:prstGeom>
          <a:noFill/>
        </p:spPr>
      </p:pic>
    </p:spTree>
    <p:extLst>
      <p:ext uri="{BB962C8B-B14F-4D97-AF65-F5344CB8AC3E}">
        <p14:creationId xmlns:p14="http://schemas.microsoft.com/office/powerpoint/2010/main" val="304358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Production Parts</a:t>
            </a:r>
          </a:p>
        </p:txBody>
      </p:sp>
      <p:grpSp>
        <p:nvGrpSpPr>
          <p:cNvPr id="4" name="Group 3">
            <a:extLst>
              <a:ext uri="{FF2B5EF4-FFF2-40B4-BE49-F238E27FC236}">
                <a16:creationId xmlns:a16="http://schemas.microsoft.com/office/drawing/2014/main" id="{A98354DC-70F2-54BD-C36E-0129A1C127AD}"/>
              </a:ext>
            </a:extLst>
          </p:cNvPr>
          <p:cNvGrpSpPr/>
          <p:nvPr/>
        </p:nvGrpSpPr>
        <p:grpSpPr>
          <a:xfrm>
            <a:off x="161650" y="1508078"/>
            <a:ext cx="11802886" cy="4681183"/>
            <a:chOff x="161650" y="1508078"/>
            <a:chExt cx="11802886" cy="4681183"/>
          </a:xfrm>
        </p:grpSpPr>
        <p:sp>
          <p:nvSpPr>
            <p:cNvPr id="12" name="Rectangle 11">
              <a:extLst>
                <a:ext uri="{FF2B5EF4-FFF2-40B4-BE49-F238E27FC236}">
                  <a16:creationId xmlns:a16="http://schemas.microsoft.com/office/drawing/2014/main" id="{58667B8C-F690-62CB-7405-CF08D0470794}"/>
                </a:ext>
              </a:extLst>
            </p:cNvPr>
            <p:cNvSpPr/>
            <p:nvPr/>
          </p:nvSpPr>
          <p:spPr>
            <a:xfrm>
              <a:off x="161651" y="1508078"/>
              <a:ext cx="11802885" cy="46811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30288"/>
              <a:r>
                <a:rPr lang="en-US" dirty="0"/>
                <a:t>BW-TEC in Switzerland (MSI) upgraded an existing machine design to include</a:t>
              </a:r>
              <a:br>
                <a:rPr lang="en-US" dirty="0"/>
              </a:br>
              <a:r>
                <a:rPr lang="en-US" dirty="0"/>
                <a:t>a hot air knife, which in turn required ducting to vent used air. To fit the existing</a:t>
              </a:r>
              <a:br>
                <a:rPr lang="en-US" dirty="0"/>
              </a:br>
              <a:r>
                <a:rPr lang="en-US" dirty="0"/>
                <a:t>space within the machine, a metal part design required multiple machined and </a:t>
              </a:r>
              <a:br>
                <a:rPr lang="en-US" dirty="0"/>
              </a:br>
              <a:r>
                <a:rPr lang="en-US" dirty="0"/>
                <a:t>sheet metal components and many hours of touch labor and assembly. </a:t>
              </a:r>
            </a:p>
          </p:txBody>
        </p:sp>
        <p:sp>
          <p:nvSpPr>
            <p:cNvPr id="13" name="Rectangle 12">
              <a:extLst>
                <a:ext uri="{FF2B5EF4-FFF2-40B4-BE49-F238E27FC236}">
                  <a16:creationId xmlns:a16="http://schemas.microsoft.com/office/drawing/2014/main" id="{FEB5D4E1-A15E-5017-2A5E-2347FADEB14E}"/>
                </a:ext>
              </a:extLst>
            </p:cNvPr>
            <p:cNvSpPr/>
            <p:nvPr/>
          </p:nvSpPr>
          <p:spPr>
            <a:xfrm>
              <a:off x="161651" y="2702257"/>
              <a:ext cx="8501775" cy="18765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a:r>
                <a:rPr lang="en-US" dirty="0"/>
                <a:t>The team shifted their approach to utilize additive manufacturing, which easily permitted a single-piece design while providing the design freedom to fit the tight space perfectly and maximize performance. The part is printed on-demand and sourced in a matter of days even while using external vendors.</a:t>
              </a:r>
            </a:p>
          </p:txBody>
        </p:sp>
        <p:sp>
          <p:nvSpPr>
            <p:cNvPr id="14" name="Rectangle 13">
              <a:extLst>
                <a:ext uri="{FF2B5EF4-FFF2-40B4-BE49-F238E27FC236}">
                  <a16:creationId xmlns:a16="http://schemas.microsoft.com/office/drawing/2014/main" id="{68D937CF-D5D0-065F-B23B-041554FA226A}"/>
                </a:ext>
              </a:extLst>
            </p:cNvPr>
            <p:cNvSpPr/>
            <p:nvPr/>
          </p:nvSpPr>
          <p:spPr>
            <a:xfrm>
              <a:off x="161650" y="4578825"/>
              <a:ext cx="8501775" cy="161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6038" indent="-285750">
                <a:buFont typeface="Wingdings" panose="05000000000000000000" pitchFamily="2" charset="2"/>
                <a:buChar char="ü"/>
              </a:pPr>
              <a:r>
                <a:rPr lang="en-US" dirty="0"/>
                <a:t>70% cost savings ($330/part vs. &gt;$1100 for sheet metal </a:t>
              </a:r>
              <a:r>
                <a:rPr lang="en-US" dirty="0" err="1"/>
                <a:t>assy</a:t>
              </a:r>
              <a:r>
                <a:rPr lang="en-US" dirty="0"/>
                <a:t>)</a:t>
              </a:r>
            </a:p>
            <a:p>
              <a:pPr marL="1316038" indent="-285750">
                <a:buFont typeface="Wingdings" panose="05000000000000000000" pitchFamily="2" charset="2"/>
                <a:buChar char="ü"/>
              </a:pPr>
              <a:r>
                <a:rPr lang="en-US" dirty="0"/>
                <a:t>Printed as a single part vs. multiple assembled components</a:t>
              </a:r>
            </a:p>
            <a:p>
              <a:pPr marL="1316038" indent="-285750">
                <a:buFont typeface="Wingdings" panose="05000000000000000000" pitchFamily="2" charset="2"/>
                <a:buChar char="ü"/>
              </a:pPr>
              <a:r>
                <a:rPr lang="en-US" dirty="0"/>
                <a:t>Eliminated hours of hand labor and assembly</a:t>
              </a:r>
            </a:p>
            <a:p>
              <a:pPr marL="1316038" indent="-285750">
                <a:buFont typeface="Wingdings" panose="05000000000000000000" pitchFamily="2" charset="2"/>
                <a:buChar char="ü"/>
              </a:pPr>
              <a:r>
                <a:rPr lang="en-US" dirty="0"/>
                <a:t>Performing well since 2015 in 30+ machines</a:t>
              </a:r>
            </a:p>
          </p:txBody>
        </p:sp>
      </p:grpSp>
      <p:pic>
        <p:nvPicPr>
          <p:cNvPr id="17" name="Gráfico 36" descr="Head with Gears">
            <a:extLst>
              <a:ext uri="{FF2B5EF4-FFF2-40B4-BE49-F238E27FC236}">
                <a16:creationId xmlns:a16="http://schemas.microsoft.com/office/drawing/2014/main" id="{0993D094-3C90-6818-CC37-C111306BB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7463" y="1634320"/>
            <a:ext cx="914400" cy="914400"/>
          </a:xfrm>
          <a:prstGeom prst="rect">
            <a:avLst/>
          </a:prstGeom>
        </p:spPr>
      </p:pic>
      <p:pic>
        <p:nvPicPr>
          <p:cNvPr id="19" name="Graphic 18" descr="Lightbulb and gear with solid fill">
            <a:extLst>
              <a:ext uri="{FF2B5EF4-FFF2-40B4-BE49-F238E27FC236}">
                <a16:creationId xmlns:a16="http://schemas.microsoft.com/office/drawing/2014/main" id="{916CA5B7-37FB-D95F-7335-2B81337054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463" y="3169692"/>
            <a:ext cx="914400" cy="914400"/>
          </a:xfrm>
          <a:prstGeom prst="rect">
            <a:avLst/>
          </a:prstGeom>
        </p:spPr>
      </p:pic>
      <p:pic>
        <p:nvPicPr>
          <p:cNvPr id="23" name="Graphic 22" descr="Exponential Graph with solid fill">
            <a:extLst>
              <a:ext uri="{FF2B5EF4-FFF2-40B4-BE49-F238E27FC236}">
                <a16:creationId xmlns:a16="http://schemas.microsoft.com/office/drawing/2014/main" id="{2B1E49D4-87AB-BDE2-FAB0-13A22E09A6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463" y="4913195"/>
            <a:ext cx="914400" cy="914400"/>
          </a:xfrm>
          <a:prstGeom prst="rect">
            <a:avLst/>
          </a:prstGeom>
        </p:spPr>
      </p:pic>
      <p:pic>
        <p:nvPicPr>
          <p:cNvPr id="3" name="Picture 2">
            <a:extLst>
              <a:ext uri="{FF2B5EF4-FFF2-40B4-BE49-F238E27FC236}">
                <a16:creationId xmlns:a16="http://schemas.microsoft.com/office/drawing/2014/main" id="{3B7A5C22-0584-473F-D8E4-868B7F6D2016}"/>
              </a:ext>
            </a:extLst>
          </p:cNvPr>
          <p:cNvPicPr>
            <a:picLocks noChangeAspect="1"/>
          </p:cNvPicPr>
          <p:nvPr/>
        </p:nvPicPr>
        <p:blipFill>
          <a:blip r:embed="rId9"/>
          <a:stretch>
            <a:fillRect/>
          </a:stretch>
        </p:blipFill>
        <p:spPr>
          <a:xfrm>
            <a:off x="9113980" y="2391526"/>
            <a:ext cx="2400000" cy="2914286"/>
          </a:xfrm>
          <a:prstGeom prst="rect">
            <a:avLst/>
          </a:prstGeom>
        </p:spPr>
      </p:pic>
      <p:pic>
        <p:nvPicPr>
          <p:cNvPr id="7" name="Picture 6">
            <a:extLst>
              <a:ext uri="{FF2B5EF4-FFF2-40B4-BE49-F238E27FC236}">
                <a16:creationId xmlns:a16="http://schemas.microsoft.com/office/drawing/2014/main" id="{C4F8DC30-682C-006F-E7F8-59C69E408AA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307198" y="691140"/>
            <a:ext cx="1804160" cy="731520"/>
          </a:xfrm>
          <a:prstGeom prst="rect">
            <a:avLst/>
          </a:prstGeom>
        </p:spPr>
      </p:pic>
      <p:pic>
        <p:nvPicPr>
          <p:cNvPr id="8" name="Picture 7">
            <a:extLst>
              <a:ext uri="{FF2B5EF4-FFF2-40B4-BE49-F238E27FC236}">
                <a16:creationId xmlns:a16="http://schemas.microsoft.com/office/drawing/2014/main" id="{9E693F12-885D-CB5B-6BAC-559740E977FC}"/>
              </a:ext>
            </a:extLst>
          </p:cNvPr>
          <p:cNvPicPr>
            <a:picLocks noChangeAspect="1"/>
          </p:cNvPicPr>
          <p:nvPr/>
        </p:nvPicPr>
        <p:blipFill>
          <a:blip r:embed="rId11"/>
          <a:stretch>
            <a:fillRect/>
          </a:stretch>
        </p:blipFill>
        <p:spPr>
          <a:xfrm>
            <a:off x="2450889" y="691140"/>
            <a:ext cx="1371600" cy="731520"/>
          </a:xfrm>
          <a:prstGeom prst="rect">
            <a:avLst/>
          </a:prstGeom>
        </p:spPr>
      </p:pic>
    </p:spTree>
    <p:extLst>
      <p:ext uri="{BB962C8B-B14F-4D97-AF65-F5344CB8AC3E}">
        <p14:creationId xmlns:p14="http://schemas.microsoft.com/office/powerpoint/2010/main" val="412965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3CCA2-C324-8FD5-048A-A2C07B5162A2}"/>
              </a:ext>
            </a:extLst>
          </p:cNvPr>
          <p:cNvSpPr>
            <a:spLocks noGrp="1"/>
          </p:cNvSpPr>
          <p:nvPr>
            <p:ph type="title"/>
          </p:nvPr>
        </p:nvSpPr>
        <p:spPr/>
        <p:txBody>
          <a:bodyPr/>
          <a:lstStyle/>
          <a:p>
            <a:r>
              <a:rPr lang="en-US" dirty="0"/>
              <a:t>First AMC-Stuttgart Order for Converting – May ‘24</a:t>
            </a:r>
          </a:p>
        </p:txBody>
      </p:sp>
      <p:pic>
        <p:nvPicPr>
          <p:cNvPr id="2" name="Picture 1">
            <a:extLst>
              <a:ext uri="{FF2B5EF4-FFF2-40B4-BE49-F238E27FC236}">
                <a16:creationId xmlns:a16="http://schemas.microsoft.com/office/drawing/2014/main" id="{4E484B1C-2F6C-9C12-5C8F-098BF74A5A06}"/>
              </a:ext>
            </a:extLst>
          </p:cNvPr>
          <p:cNvPicPr>
            <a:picLocks noChangeAspect="1"/>
          </p:cNvPicPr>
          <p:nvPr/>
        </p:nvPicPr>
        <p:blipFill>
          <a:blip r:embed="rId3"/>
          <a:stretch>
            <a:fillRect/>
          </a:stretch>
        </p:blipFill>
        <p:spPr>
          <a:xfrm>
            <a:off x="539422" y="908576"/>
            <a:ext cx="3786100" cy="559997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3FB14E6-9BD0-1463-23CB-E80197962A11}"/>
              </a:ext>
            </a:extLst>
          </p:cNvPr>
          <p:cNvSpPr txBox="1"/>
          <p:nvPr/>
        </p:nvSpPr>
        <p:spPr>
          <a:xfrm>
            <a:off x="4609197" y="908576"/>
            <a:ext cx="7043381" cy="22775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Thread-Up Pulleys (parts in orange) replacement – 3 sizes</a:t>
            </a:r>
          </a:p>
          <a:p>
            <a:pPr marL="742950" lvl="1" indent="-285750">
              <a:spcAft>
                <a:spcPts val="600"/>
              </a:spcAft>
              <a:buFont typeface="Arial" panose="020B0604020202020204" pitchFamily="34" charset="0"/>
              <a:buChar char="•"/>
            </a:pPr>
            <a:r>
              <a:rPr lang="en-US" sz="1600" dirty="0"/>
              <a:t>Used on all tissue converting lines (Lucca &amp; Green Bay)</a:t>
            </a:r>
          </a:p>
          <a:p>
            <a:pPr marL="742950" lvl="1" indent="-285750">
              <a:spcAft>
                <a:spcPts val="600"/>
              </a:spcAft>
              <a:buFont typeface="Arial" panose="020B0604020202020204" pitchFamily="34" charset="0"/>
              <a:buChar char="•"/>
            </a:pPr>
            <a:r>
              <a:rPr lang="en-US" sz="1600" dirty="0"/>
              <a:t>Part of a cost-reduction effort for ‘Unwind’  product lines</a:t>
            </a:r>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r>
              <a:rPr lang="en-US" sz="1600" dirty="0"/>
              <a:t>40-80% cost savings (depending on part size) </a:t>
            </a:r>
            <a:r>
              <a:rPr lang="en-US" sz="1600" dirty="0">
                <a:sym typeface="Wingdings" panose="05000000000000000000" pitchFamily="2" charset="2"/>
              </a:rPr>
              <a:t> $15K savings/year</a:t>
            </a:r>
            <a:endParaRPr lang="en-US" sz="1600" dirty="0"/>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r>
              <a:rPr lang="en-US" sz="1600" dirty="0"/>
              <a:t>Initial order of 58 parts, &gt; 110 print hours</a:t>
            </a:r>
          </a:p>
        </p:txBody>
      </p:sp>
      <p:pic>
        <p:nvPicPr>
          <p:cNvPr id="3" name="Picture 2">
            <a:extLst>
              <a:ext uri="{FF2B5EF4-FFF2-40B4-BE49-F238E27FC236}">
                <a16:creationId xmlns:a16="http://schemas.microsoft.com/office/drawing/2014/main" id="{8187DB36-EF95-5A55-1A28-AC25AB739F3F}"/>
              </a:ext>
            </a:extLst>
          </p:cNvPr>
          <p:cNvPicPr>
            <a:picLocks noChangeAspect="1"/>
          </p:cNvPicPr>
          <p:nvPr/>
        </p:nvPicPr>
        <p:blipFill>
          <a:blip r:embed="rId4"/>
          <a:stretch>
            <a:fillRect/>
          </a:stretch>
        </p:blipFill>
        <p:spPr>
          <a:xfrm>
            <a:off x="4999213" y="3585640"/>
            <a:ext cx="3294635" cy="24688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99BAC27-A0DD-9227-442F-39A5EE7942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33145" y="3585640"/>
            <a:ext cx="1907516" cy="2468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764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D103-A97D-446B-9AA3-BECE5BABAD7D}"/>
              </a:ext>
            </a:extLst>
          </p:cNvPr>
          <p:cNvSpPr>
            <a:spLocks noGrp="1"/>
          </p:cNvSpPr>
          <p:nvPr>
            <p:ph type="title"/>
          </p:nvPr>
        </p:nvSpPr>
        <p:spPr>
          <a:xfrm>
            <a:off x="1322176" y="3061352"/>
            <a:ext cx="10515600" cy="455572"/>
          </a:xfrm>
          <a:prstGeom prst="rect">
            <a:avLst/>
          </a:prstGeom>
        </p:spPr>
        <p:txBody>
          <a:bodyPr>
            <a:normAutofit fontScale="90000"/>
          </a:bodyPr>
          <a:lstStyle/>
          <a:p>
            <a:r>
              <a:rPr lang="en-US" dirty="0"/>
              <a:t> More Questions?</a:t>
            </a:r>
            <a:br>
              <a:rPr lang="en-US" dirty="0"/>
            </a:br>
            <a:r>
              <a:rPr lang="en-US" sz="3100" dirty="0">
                <a:hlinkClick r:id="rId3"/>
              </a:rPr>
              <a:t>Timothy.schniepp@barry-wehmiller.com</a:t>
            </a:r>
            <a:r>
              <a:rPr lang="en-US" sz="3100" dirty="0"/>
              <a:t> </a:t>
            </a:r>
            <a:br>
              <a:rPr lang="en-US" sz="3100" dirty="0"/>
            </a:br>
            <a:r>
              <a:rPr lang="en-US" sz="3100" dirty="0">
                <a:hlinkClick r:id="rId4"/>
              </a:rPr>
              <a:t>additivemanufacturing@barry-wehmiller.com</a:t>
            </a:r>
            <a:endParaRPr lang="en-US" dirty="0"/>
          </a:p>
        </p:txBody>
      </p:sp>
    </p:spTree>
    <p:extLst>
      <p:ext uri="{BB962C8B-B14F-4D97-AF65-F5344CB8AC3E}">
        <p14:creationId xmlns:p14="http://schemas.microsoft.com/office/powerpoint/2010/main" val="24859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Benefits – Why use Additive Manufacturing?</a:t>
            </a:r>
          </a:p>
        </p:txBody>
      </p:sp>
      <p:sp>
        <p:nvSpPr>
          <p:cNvPr id="47" name="Content Placeholder 6">
            <a:extLst>
              <a:ext uri="{FF2B5EF4-FFF2-40B4-BE49-F238E27FC236}">
                <a16:creationId xmlns:a16="http://schemas.microsoft.com/office/drawing/2014/main" id="{1AEBDC30-1DBF-204B-CF5B-50C20A7B74EB}"/>
              </a:ext>
            </a:extLst>
          </p:cNvPr>
          <p:cNvSpPr txBox="1">
            <a:spLocks/>
          </p:cNvSpPr>
          <p:nvPr/>
        </p:nvSpPr>
        <p:spPr>
          <a:xfrm>
            <a:off x="462115" y="891048"/>
            <a:ext cx="9856635" cy="1025286"/>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list of benefits is too long to list!</a:t>
            </a:r>
          </a:p>
          <a:p>
            <a:endParaRPr lang="en-US" sz="1400" dirty="0"/>
          </a:p>
          <a:p>
            <a:r>
              <a:rPr lang="en-US" sz="2400" dirty="0"/>
              <a:t>Primary High-Level Benefits include:</a:t>
            </a:r>
          </a:p>
          <a:p>
            <a:endParaRPr lang="en-US" dirty="0"/>
          </a:p>
          <a:p>
            <a:endParaRPr lang="en-US" dirty="0"/>
          </a:p>
        </p:txBody>
      </p:sp>
      <p:graphicFrame>
        <p:nvGraphicFramePr>
          <p:cNvPr id="48" name="Diagram 47">
            <a:extLst>
              <a:ext uri="{FF2B5EF4-FFF2-40B4-BE49-F238E27FC236}">
                <a16:creationId xmlns:a16="http://schemas.microsoft.com/office/drawing/2014/main" id="{BE85B729-99EA-C79A-C587-797B5036E10E}"/>
              </a:ext>
            </a:extLst>
          </p:cNvPr>
          <p:cNvGraphicFramePr>
            <a:graphicFrameLocks noChangeAspect="1"/>
          </p:cNvGraphicFramePr>
          <p:nvPr>
            <p:extLst>
              <p:ext uri="{D42A27DB-BD31-4B8C-83A1-F6EECF244321}">
                <p14:modId xmlns:p14="http://schemas.microsoft.com/office/powerpoint/2010/main" val="2541561687"/>
              </p:ext>
            </p:extLst>
          </p:nvPr>
        </p:nvGraphicFramePr>
        <p:xfrm>
          <a:off x="2063839" y="1988172"/>
          <a:ext cx="7089424" cy="472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Rectangle: Rounded Corners 48">
            <a:extLst>
              <a:ext uri="{FF2B5EF4-FFF2-40B4-BE49-F238E27FC236}">
                <a16:creationId xmlns:a16="http://schemas.microsoft.com/office/drawing/2014/main" id="{AC4D691E-5F8B-AFCB-8528-CCFF8D64F1F3}"/>
              </a:ext>
            </a:extLst>
          </p:cNvPr>
          <p:cNvSpPr/>
          <p:nvPr/>
        </p:nvSpPr>
        <p:spPr>
          <a:xfrm>
            <a:off x="690857" y="3656307"/>
            <a:ext cx="2194560" cy="378619"/>
          </a:xfrm>
          <a:prstGeom prst="roundRect">
            <a:avLst>
              <a:gd name="adj" fmla="val 154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Design Freedom</a:t>
            </a:r>
          </a:p>
        </p:txBody>
      </p:sp>
      <p:sp>
        <p:nvSpPr>
          <p:cNvPr id="53" name="Rectangle: Rounded Corners 52">
            <a:extLst>
              <a:ext uri="{FF2B5EF4-FFF2-40B4-BE49-F238E27FC236}">
                <a16:creationId xmlns:a16="http://schemas.microsoft.com/office/drawing/2014/main" id="{CD7E4FEB-46CE-EB33-C0A7-3C0436BA2BF5}"/>
              </a:ext>
            </a:extLst>
          </p:cNvPr>
          <p:cNvSpPr/>
          <p:nvPr/>
        </p:nvSpPr>
        <p:spPr>
          <a:xfrm>
            <a:off x="692762" y="4687863"/>
            <a:ext cx="2190750" cy="378619"/>
          </a:xfrm>
          <a:prstGeom prst="roundRect">
            <a:avLst>
              <a:gd name="adj" fmla="val 154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Part count reduction</a:t>
            </a:r>
          </a:p>
        </p:txBody>
      </p:sp>
      <p:sp>
        <p:nvSpPr>
          <p:cNvPr id="54" name="Rectangle: Rounded Corners 53">
            <a:extLst>
              <a:ext uri="{FF2B5EF4-FFF2-40B4-BE49-F238E27FC236}">
                <a16:creationId xmlns:a16="http://schemas.microsoft.com/office/drawing/2014/main" id="{539BEA14-6139-0CB9-724C-2A956E9C6700}"/>
              </a:ext>
            </a:extLst>
          </p:cNvPr>
          <p:cNvSpPr/>
          <p:nvPr/>
        </p:nvSpPr>
        <p:spPr>
          <a:xfrm>
            <a:off x="690857" y="5203641"/>
            <a:ext cx="2194560" cy="378619"/>
          </a:xfrm>
          <a:prstGeom prst="roundRect">
            <a:avLst>
              <a:gd name="adj" fmla="val 154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Save time &amp; money</a:t>
            </a:r>
          </a:p>
        </p:txBody>
      </p:sp>
      <p:sp>
        <p:nvSpPr>
          <p:cNvPr id="56" name="Rectangle: Rounded Corners 55">
            <a:extLst>
              <a:ext uri="{FF2B5EF4-FFF2-40B4-BE49-F238E27FC236}">
                <a16:creationId xmlns:a16="http://schemas.microsoft.com/office/drawing/2014/main" id="{66C79874-563D-A61D-6964-ED61F1989C25}"/>
              </a:ext>
            </a:extLst>
          </p:cNvPr>
          <p:cNvSpPr/>
          <p:nvPr/>
        </p:nvSpPr>
        <p:spPr>
          <a:xfrm>
            <a:off x="690857" y="4172085"/>
            <a:ext cx="2194560" cy="378619"/>
          </a:xfrm>
          <a:prstGeom prst="roundRect">
            <a:avLst>
              <a:gd name="adj" fmla="val 154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Iterate quickly</a:t>
            </a:r>
          </a:p>
        </p:txBody>
      </p:sp>
      <p:sp>
        <p:nvSpPr>
          <p:cNvPr id="58" name="Rectangle: Rounded Corners 57">
            <a:extLst>
              <a:ext uri="{FF2B5EF4-FFF2-40B4-BE49-F238E27FC236}">
                <a16:creationId xmlns:a16="http://schemas.microsoft.com/office/drawing/2014/main" id="{A2E6DDE6-F774-B8CF-5006-C23A99B957BC}"/>
              </a:ext>
            </a:extLst>
          </p:cNvPr>
          <p:cNvSpPr/>
          <p:nvPr/>
        </p:nvSpPr>
        <p:spPr>
          <a:xfrm>
            <a:off x="8327875" y="3656307"/>
            <a:ext cx="2194560" cy="378619"/>
          </a:xfrm>
          <a:prstGeom prst="roundRect">
            <a:avLst>
              <a:gd name="adj" fmla="val 1547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On-Demand Mfg</a:t>
            </a:r>
          </a:p>
        </p:txBody>
      </p:sp>
      <p:sp>
        <p:nvSpPr>
          <p:cNvPr id="60" name="Rectangle: Rounded Corners 59">
            <a:extLst>
              <a:ext uri="{FF2B5EF4-FFF2-40B4-BE49-F238E27FC236}">
                <a16:creationId xmlns:a16="http://schemas.microsoft.com/office/drawing/2014/main" id="{CECC98B3-31B7-894D-1176-FE9796DAD18C}"/>
              </a:ext>
            </a:extLst>
          </p:cNvPr>
          <p:cNvSpPr/>
          <p:nvPr/>
        </p:nvSpPr>
        <p:spPr>
          <a:xfrm>
            <a:off x="8327875" y="4170936"/>
            <a:ext cx="2194560" cy="378619"/>
          </a:xfrm>
          <a:prstGeom prst="roundRect">
            <a:avLst>
              <a:gd name="adj" fmla="val 1547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Reduce inventory</a:t>
            </a:r>
          </a:p>
        </p:txBody>
      </p:sp>
      <p:sp>
        <p:nvSpPr>
          <p:cNvPr id="61" name="Rectangle: Rounded Corners 60">
            <a:extLst>
              <a:ext uri="{FF2B5EF4-FFF2-40B4-BE49-F238E27FC236}">
                <a16:creationId xmlns:a16="http://schemas.microsoft.com/office/drawing/2014/main" id="{C9C03524-F5A2-15F5-2EFA-4E1FE6CA553A}"/>
              </a:ext>
            </a:extLst>
          </p:cNvPr>
          <p:cNvSpPr/>
          <p:nvPr/>
        </p:nvSpPr>
        <p:spPr>
          <a:xfrm>
            <a:off x="8327875" y="4685565"/>
            <a:ext cx="2194560" cy="378619"/>
          </a:xfrm>
          <a:prstGeom prst="roundRect">
            <a:avLst>
              <a:gd name="adj" fmla="val 1547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Improve Operations</a:t>
            </a:r>
          </a:p>
        </p:txBody>
      </p:sp>
      <p:sp>
        <p:nvSpPr>
          <p:cNvPr id="62" name="Rectangle: Rounded Corners 61">
            <a:extLst>
              <a:ext uri="{FF2B5EF4-FFF2-40B4-BE49-F238E27FC236}">
                <a16:creationId xmlns:a16="http://schemas.microsoft.com/office/drawing/2014/main" id="{779BB5A1-7492-E438-3D0B-98300A09369B}"/>
              </a:ext>
            </a:extLst>
          </p:cNvPr>
          <p:cNvSpPr/>
          <p:nvPr/>
        </p:nvSpPr>
        <p:spPr>
          <a:xfrm>
            <a:off x="8327875" y="5200194"/>
            <a:ext cx="2194560" cy="378619"/>
          </a:xfrm>
          <a:prstGeom prst="roundRect">
            <a:avLst>
              <a:gd name="adj" fmla="val 1547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Sustainability</a:t>
            </a:r>
          </a:p>
        </p:txBody>
      </p:sp>
      <p:sp>
        <p:nvSpPr>
          <p:cNvPr id="66" name="Rectangle: Rounded Corners 65">
            <a:extLst>
              <a:ext uri="{FF2B5EF4-FFF2-40B4-BE49-F238E27FC236}">
                <a16:creationId xmlns:a16="http://schemas.microsoft.com/office/drawing/2014/main" id="{D0889538-6C96-C904-86B4-BAA49CC1D660}"/>
              </a:ext>
            </a:extLst>
          </p:cNvPr>
          <p:cNvSpPr/>
          <p:nvPr/>
        </p:nvSpPr>
        <p:spPr>
          <a:xfrm>
            <a:off x="7032900" y="954969"/>
            <a:ext cx="2019741" cy="849986"/>
          </a:xfrm>
          <a:prstGeom prst="roundRect">
            <a:avLst>
              <a:gd name="adj" fmla="val 15476"/>
            </a:avLst>
          </a:prstGeom>
          <a:solidFill>
            <a:schemeClr val="accent1">
              <a:lumMod val="75000"/>
            </a:schemeClr>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Versatile Tool to </a:t>
            </a:r>
            <a:br>
              <a:rPr lang="en-US" dirty="0">
                <a:solidFill>
                  <a:schemeClr val="bg1"/>
                </a:solidFill>
              </a:rPr>
            </a:br>
            <a:r>
              <a:rPr lang="en-US" dirty="0">
                <a:solidFill>
                  <a:schemeClr val="bg1"/>
                </a:solidFill>
              </a:rPr>
              <a:t>Solve Problems</a:t>
            </a:r>
          </a:p>
        </p:txBody>
      </p:sp>
      <p:pic>
        <p:nvPicPr>
          <p:cNvPr id="68" name="Picture 67">
            <a:extLst>
              <a:ext uri="{FF2B5EF4-FFF2-40B4-BE49-F238E27FC236}">
                <a16:creationId xmlns:a16="http://schemas.microsoft.com/office/drawing/2014/main" id="{30365B81-B1DD-939E-1D24-DDA46B98531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051909" y="851185"/>
            <a:ext cx="1899045" cy="1194321"/>
          </a:xfrm>
          <a:prstGeom prst="rect">
            <a:avLst/>
          </a:prstGeom>
          <a:ln>
            <a:noFill/>
          </a:ln>
          <a:effectLst>
            <a:outerShdw blurRad="292100" dist="139700" dir="2700000" algn="tl" rotWithShape="0">
              <a:srgbClr val="333333">
                <a:alpha val="65000"/>
              </a:srgbClr>
            </a:outerShdw>
          </a:effectLst>
        </p:spPr>
      </p:pic>
      <p:sp>
        <p:nvSpPr>
          <p:cNvPr id="69" name="TextBox 68">
            <a:extLst>
              <a:ext uri="{FF2B5EF4-FFF2-40B4-BE49-F238E27FC236}">
                <a16:creationId xmlns:a16="http://schemas.microsoft.com/office/drawing/2014/main" id="{3079F710-852F-8248-319B-38FA2C2E8A8A}"/>
              </a:ext>
            </a:extLst>
          </p:cNvPr>
          <p:cNvSpPr txBox="1"/>
          <p:nvPr/>
        </p:nvSpPr>
        <p:spPr>
          <a:xfrm>
            <a:off x="694667" y="3205850"/>
            <a:ext cx="2190750" cy="378619"/>
          </a:xfrm>
          <a:prstGeom prst="rect">
            <a:avLst/>
          </a:prstGeom>
          <a:noFill/>
        </p:spPr>
        <p:txBody>
          <a:bodyPr wrap="square" rtlCol="0">
            <a:spAutoFit/>
          </a:bodyPr>
          <a:lstStyle/>
          <a:p>
            <a:pPr algn="ctr"/>
            <a:r>
              <a:rPr lang="en-US" u="sng" dirty="0"/>
              <a:t>Immediate Benefits:</a:t>
            </a:r>
          </a:p>
        </p:txBody>
      </p:sp>
      <p:sp>
        <p:nvSpPr>
          <p:cNvPr id="70" name="TextBox 69">
            <a:extLst>
              <a:ext uri="{FF2B5EF4-FFF2-40B4-BE49-F238E27FC236}">
                <a16:creationId xmlns:a16="http://schemas.microsoft.com/office/drawing/2014/main" id="{99B0D94B-FCD2-E03F-6D22-9D262CA13ED5}"/>
              </a:ext>
            </a:extLst>
          </p:cNvPr>
          <p:cNvSpPr txBox="1"/>
          <p:nvPr/>
        </p:nvSpPr>
        <p:spPr>
          <a:xfrm>
            <a:off x="8327875" y="3205850"/>
            <a:ext cx="2190750" cy="378619"/>
          </a:xfrm>
          <a:prstGeom prst="rect">
            <a:avLst/>
          </a:prstGeom>
          <a:noFill/>
        </p:spPr>
        <p:txBody>
          <a:bodyPr wrap="square" rtlCol="0">
            <a:spAutoFit/>
          </a:bodyPr>
          <a:lstStyle/>
          <a:p>
            <a:pPr algn="ctr"/>
            <a:r>
              <a:rPr lang="en-US" u="sng" dirty="0"/>
              <a:t>Future Potential:</a:t>
            </a:r>
          </a:p>
        </p:txBody>
      </p:sp>
    </p:spTree>
    <p:extLst>
      <p:ext uri="{BB962C8B-B14F-4D97-AF65-F5344CB8AC3E}">
        <p14:creationId xmlns:p14="http://schemas.microsoft.com/office/powerpoint/2010/main" val="31408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6" grpId="0" animBg="1"/>
      <p:bldP spid="58" grpId="0" animBg="1"/>
      <p:bldP spid="60" grpId="0" animBg="1"/>
      <p:bldP spid="61" grpId="0" animBg="1"/>
      <p:bldP spid="62" grpId="0" animBg="1"/>
      <p:bldP spid="66" grpId="0" animBg="1"/>
      <p:bldP spid="69"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Where is AM used within organizations? </a:t>
            </a:r>
          </a:p>
        </p:txBody>
      </p:sp>
      <p:sp>
        <p:nvSpPr>
          <p:cNvPr id="2" name="TextBox 1">
            <a:extLst>
              <a:ext uri="{FF2B5EF4-FFF2-40B4-BE49-F238E27FC236}">
                <a16:creationId xmlns:a16="http://schemas.microsoft.com/office/drawing/2014/main" id="{A1FF51EA-BD7C-7594-1935-F2B52310333D}"/>
              </a:ext>
            </a:extLst>
          </p:cNvPr>
          <p:cNvSpPr txBox="1"/>
          <p:nvPr/>
        </p:nvSpPr>
        <p:spPr>
          <a:xfrm>
            <a:off x="462115" y="806140"/>
            <a:ext cx="9685185" cy="72327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dirty="0"/>
              <a:t>Who should care?</a:t>
            </a:r>
          </a:p>
          <a:p>
            <a:pPr marL="285750" indent="-285750">
              <a:spcAft>
                <a:spcPts val="600"/>
              </a:spcAft>
              <a:buFont typeface="Wingdings" panose="05000000000000000000" pitchFamily="2" charset="2"/>
              <a:buChar char="v"/>
            </a:pPr>
            <a:endParaRPr lang="en-US" dirty="0"/>
          </a:p>
        </p:txBody>
      </p:sp>
      <p:grpSp>
        <p:nvGrpSpPr>
          <p:cNvPr id="7" name="Group 6">
            <a:extLst>
              <a:ext uri="{FF2B5EF4-FFF2-40B4-BE49-F238E27FC236}">
                <a16:creationId xmlns:a16="http://schemas.microsoft.com/office/drawing/2014/main" id="{DCCB7141-10A9-50B2-730C-BFA087AAA7F3}"/>
              </a:ext>
            </a:extLst>
          </p:cNvPr>
          <p:cNvGrpSpPr/>
          <p:nvPr/>
        </p:nvGrpSpPr>
        <p:grpSpPr>
          <a:xfrm>
            <a:off x="667994" y="3817407"/>
            <a:ext cx="2753409" cy="1828800"/>
            <a:chOff x="3228482" y="1238514"/>
            <a:chExt cx="2753409" cy="1828800"/>
          </a:xfrm>
        </p:grpSpPr>
        <p:pic>
          <p:nvPicPr>
            <p:cNvPr id="4" name="Picture 3">
              <a:extLst>
                <a:ext uri="{FF2B5EF4-FFF2-40B4-BE49-F238E27FC236}">
                  <a16:creationId xmlns:a16="http://schemas.microsoft.com/office/drawing/2014/main" id="{72E118CC-E2A1-F439-7298-7EE4CFFB04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8482" y="1238514"/>
              <a:ext cx="2743201" cy="1828800"/>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2997528C-243C-7129-F1BF-9800EFEF6E5C}"/>
                </a:ext>
              </a:extLst>
            </p:cNvPr>
            <p:cNvSpPr txBox="1"/>
            <p:nvPr/>
          </p:nvSpPr>
          <p:spPr>
            <a:xfrm>
              <a:off x="3228482" y="1287345"/>
              <a:ext cx="2753409" cy="338554"/>
            </a:xfrm>
            <a:prstGeom prst="rect">
              <a:avLst/>
            </a:prstGeom>
            <a:solidFill>
              <a:schemeClr val="bg1">
                <a:lumMod val="95000"/>
                <a:alpha val="50000"/>
              </a:schemeClr>
            </a:solidFill>
          </p:spPr>
          <p:txBody>
            <a:bodyPr wrap="square" rtlCol="0">
              <a:spAutoFit/>
            </a:bodyPr>
            <a:lstStyle/>
            <a:p>
              <a:pPr algn="ctr"/>
              <a:r>
                <a:rPr lang="en-US" sz="1600" b="1" dirty="0">
                  <a:solidFill>
                    <a:srgbClr val="000000"/>
                  </a:solidFill>
                </a:rPr>
                <a:t>Manufacturing &amp; Operations</a:t>
              </a:r>
            </a:p>
          </p:txBody>
        </p:sp>
      </p:grpSp>
      <p:sp>
        <p:nvSpPr>
          <p:cNvPr id="19" name="TextBox 18">
            <a:extLst>
              <a:ext uri="{FF2B5EF4-FFF2-40B4-BE49-F238E27FC236}">
                <a16:creationId xmlns:a16="http://schemas.microsoft.com/office/drawing/2014/main" id="{3B96D067-0033-7B01-8498-ECAB72085463}"/>
              </a:ext>
            </a:extLst>
          </p:cNvPr>
          <p:cNvSpPr txBox="1"/>
          <p:nvPr/>
        </p:nvSpPr>
        <p:spPr>
          <a:xfrm>
            <a:off x="3548216" y="1403635"/>
            <a:ext cx="1902466" cy="1077218"/>
          </a:xfrm>
          <a:prstGeom prst="rect">
            <a:avLst/>
          </a:prstGeom>
          <a:noFill/>
        </p:spPr>
        <p:txBody>
          <a:bodyPr wrap="square" rtlCol="0">
            <a:spAutoFit/>
          </a:bodyPr>
          <a:lstStyle/>
          <a:p>
            <a:pPr>
              <a:spcAft>
                <a:spcPts val="600"/>
              </a:spcAft>
            </a:pPr>
            <a:r>
              <a:rPr lang="en-US" dirty="0"/>
              <a:t>Innovate</a:t>
            </a:r>
          </a:p>
          <a:p>
            <a:pPr>
              <a:spcAft>
                <a:spcPts val="600"/>
              </a:spcAft>
            </a:pPr>
            <a:r>
              <a:rPr lang="en-US" dirty="0"/>
              <a:t>Iterate</a:t>
            </a:r>
          </a:p>
          <a:p>
            <a:pPr>
              <a:spcAft>
                <a:spcPts val="600"/>
              </a:spcAft>
            </a:pPr>
            <a:r>
              <a:rPr lang="en-US" dirty="0"/>
              <a:t>Verify concepts</a:t>
            </a:r>
          </a:p>
        </p:txBody>
      </p:sp>
      <p:sp>
        <p:nvSpPr>
          <p:cNvPr id="20" name="TextBox 19">
            <a:extLst>
              <a:ext uri="{FF2B5EF4-FFF2-40B4-BE49-F238E27FC236}">
                <a16:creationId xmlns:a16="http://schemas.microsoft.com/office/drawing/2014/main" id="{B4816352-25FC-E7D6-5956-A11BB64E6C04}"/>
              </a:ext>
            </a:extLst>
          </p:cNvPr>
          <p:cNvSpPr txBox="1"/>
          <p:nvPr/>
        </p:nvSpPr>
        <p:spPr>
          <a:xfrm>
            <a:off x="3548215" y="3838539"/>
            <a:ext cx="1902467" cy="1077218"/>
          </a:xfrm>
          <a:prstGeom prst="rect">
            <a:avLst/>
          </a:prstGeom>
          <a:noFill/>
        </p:spPr>
        <p:txBody>
          <a:bodyPr wrap="square" rtlCol="0">
            <a:spAutoFit/>
          </a:bodyPr>
          <a:lstStyle/>
          <a:p>
            <a:pPr>
              <a:spcAft>
                <a:spcPts val="600"/>
              </a:spcAft>
            </a:pPr>
            <a:r>
              <a:rPr lang="en-US" dirty="0"/>
              <a:t>Efficiency</a:t>
            </a:r>
          </a:p>
          <a:p>
            <a:pPr>
              <a:spcAft>
                <a:spcPts val="600"/>
              </a:spcAft>
            </a:pPr>
            <a:r>
              <a:rPr lang="en-US" dirty="0"/>
              <a:t>Safety</a:t>
            </a:r>
          </a:p>
          <a:p>
            <a:pPr>
              <a:spcAft>
                <a:spcPts val="600"/>
              </a:spcAft>
            </a:pPr>
            <a:r>
              <a:rPr lang="en-US" dirty="0"/>
              <a:t>Reduce Scrap</a:t>
            </a:r>
          </a:p>
        </p:txBody>
      </p:sp>
      <p:sp>
        <p:nvSpPr>
          <p:cNvPr id="21" name="TextBox 20">
            <a:extLst>
              <a:ext uri="{FF2B5EF4-FFF2-40B4-BE49-F238E27FC236}">
                <a16:creationId xmlns:a16="http://schemas.microsoft.com/office/drawing/2014/main" id="{2D21B773-948C-5F9F-3CD5-F408DD4E8ECE}"/>
              </a:ext>
            </a:extLst>
          </p:cNvPr>
          <p:cNvSpPr txBox="1"/>
          <p:nvPr/>
        </p:nvSpPr>
        <p:spPr>
          <a:xfrm>
            <a:off x="6609366" y="1403635"/>
            <a:ext cx="1957311" cy="1077218"/>
          </a:xfrm>
          <a:prstGeom prst="rect">
            <a:avLst/>
          </a:prstGeom>
          <a:noFill/>
        </p:spPr>
        <p:txBody>
          <a:bodyPr wrap="square" rtlCol="0">
            <a:spAutoFit/>
          </a:bodyPr>
          <a:lstStyle/>
          <a:p>
            <a:pPr algn="r">
              <a:spcAft>
                <a:spcPts val="600"/>
              </a:spcAft>
            </a:pPr>
            <a:r>
              <a:rPr lang="en-US" dirty="0"/>
              <a:t>Simplify</a:t>
            </a:r>
          </a:p>
          <a:p>
            <a:pPr algn="r">
              <a:spcAft>
                <a:spcPts val="600"/>
              </a:spcAft>
            </a:pPr>
            <a:r>
              <a:rPr lang="en-US" dirty="0"/>
              <a:t>Improve</a:t>
            </a:r>
          </a:p>
          <a:p>
            <a:pPr algn="r">
              <a:spcAft>
                <a:spcPts val="600"/>
              </a:spcAft>
            </a:pPr>
            <a:r>
              <a:rPr lang="en-US" dirty="0"/>
              <a:t>Verify specs</a:t>
            </a:r>
          </a:p>
        </p:txBody>
      </p:sp>
      <p:sp>
        <p:nvSpPr>
          <p:cNvPr id="29" name="TextBox 28">
            <a:extLst>
              <a:ext uri="{FF2B5EF4-FFF2-40B4-BE49-F238E27FC236}">
                <a16:creationId xmlns:a16="http://schemas.microsoft.com/office/drawing/2014/main" id="{4E4E4369-E09F-C79D-7FF0-397939B65A40}"/>
              </a:ext>
            </a:extLst>
          </p:cNvPr>
          <p:cNvSpPr txBox="1"/>
          <p:nvPr/>
        </p:nvSpPr>
        <p:spPr>
          <a:xfrm>
            <a:off x="6609365" y="3813251"/>
            <a:ext cx="1957311" cy="1077218"/>
          </a:xfrm>
          <a:prstGeom prst="rect">
            <a:avLst/>
          </a:prstGeom>
          <a:noFill/>
        </p:spPr>
        <p:txBody>
          <a:bodyPr wrap="square" rtlCol="0">
            <a:spAutoFit/>
          </a:bodyPr>
          <a:lstStyle/>
          <a:p>
            <a:pPr algn="r">
              <a:spcAft>
                <a:spcPts val="600"/>
              </a:spcAft>
            </a:pPr>
            <a:r>
              <a:rPr lang="en-US" dirty="0"/>
              <a:t>On Demand</a:t>
            </a:r>
          </a:p>
          <a:p>
            <a:pPr algn="r">
              <a:spcAft>
                <a:spcPts val="600"/>
              </a:spcAft>
            </a:pPr>
            <a:r>
              <a:rPr lang="en-US" dirty="0"/>
              <a:t>Distributed</a:t>
            </a:r>
          </a:p>
          <a:p>
            <a:pPr algn="r">
              <a:spcAft>
                <a:spcPts val="600"/>
              </a:spcAft>
            </a:pPr>
            <a:r>
              <a:rPr lang="en-US" dirty="0"/>
              <a:t>Zero Inventory</a:t>
            </a:r>
          </a:p>
        </p:txBody>
      </p:sp>
      <p:grpSp>
        <p:nvGrpSpPr>
          <p:cNvPr id="40" name="Group 39">
            <a:extLst>
              <a:ext uri="{FF2B5EF4-FFF2-40B4-BE49-F238E27FC236}">
                <a16:creationId xmlns:a16="http://schemas.microsoft.com/office/drawing/2014/main" id="{BE4FF1AD-1021-9024-01BE-0746DB020869}"/>
              </a:ext>
            </a:extLst>
          </p:cNvPr>
          <p:cNvGrpSpPr/>
          <p:nvPr/>
        </p:nvGrpSpPr>
        <p:grpSpPr>
          <a:xfrm>
            <a:off x="8779136" y="1529415"/>
            <a:ext cx="2763617" cy="1835606"/>
            <a:chOff x="8420550" y="1529415"/>
            <a:chExt cx="2763617" cy="1835606"/>
          </a:xfrm>
        </p:grpSpPr>
        <p:pic>
          <p:nvPicPr>
            <p:cNvPr id="38" name="Picture 37">
              <a:extLst>
                <a:ext uri="{FF2B5EF4-FFF2-40B4-BE49-F238E27FC236}">
                  <a16:creationId xmlns:a16="http://schemas.microsoft.com/office/drawing/2014/main" id="{06010650-2EA8-6CF1-FB43-A798C5A44D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20550" y="1529415"/>
              <a:ext cx="2753410" cy="1835606"/>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872050B4-C032-CDEA-9C0C-20FD4A1918E8}"/>
                </a:ext>
              </a:extLst>
            </p:cNvPr>
            <p:cNvSpPr txBox="1"/>
            <p:nvPr/>
          </p:nvSpPr>
          <p:spPr>
            <a:xfrm>
              <a:off x="8430758" y="1575859"/>
              <a:ext cx="2753409" cy="338554"/>
            </a:xfrm>
            <a:prstGeom prst="rect">
              <a:avLst/>
            </a:prstGeom>
            <a:solidFill>
              <a:schemeClr val="bg1">
                <a:lumMod val="95000"/>
                <a:alpha val="30000"/>
              </a:schemeClr>
            </a:solidFill>
          </p:spPr>
          <p:txBody>
            <a:bodyPr wrap="square" rtlCol="0">
              <a:spAutoFit/>
            </a:bodyPr>
            <a:lstStyle>
              <a:defPPr>
                <a:defRPr lang="en-US"/>
              </a:defPPr>
              <a:lvl1pPr algn="ctr">
                <a:defRPr sz="1600" b="1">
                  <a:solidFill>
                    <a:srgbClr val="000000"/>
                  </a:solidFill>
                </a:defRPr>
              </a:lvl1pPr>
            </a:lstStyle>
            <a:p>
              <a:r>
                <a:rPr lang="en-US" dirty="0"/>
                <a:t>Quality Assurance</a:t>
              </a:r>
            </a:p>
          </p:txBody>
        </p:sp>
      </p:grpSp>
      <p:grpSp>
        <p:nvGrpSpPr>
          <p:cNvPr id="41" name="Group 40">
            <a:extLst>
              <a:ext uri="{FF2B5EF4-FFF2-40B4-BE49-F238E27FC236}">
                <a16:creationId xmlns:a16="http://schemas.microsoft.com/office/drawing/2014/main" id="{FEDC37C6-803B-8EAA-E490-1719178F5ADF}"/>
              </a:ext>
            </a:extLst>
          </p:cNvPr>
          <p:cNvGrpSpPr/>
          <p:nvPr/>
        </p:nvGrpSpPr>
        <p:grpSpPr>
          <a:xfrm>
            <a:off x="8779136" y="3823374"/>
            <a:ext cx="2753410" cy="1822833"/>
            <a:chOff x="8420550" y="3823374"/>
            <a:chExt cx="2753410" cy="1822833"/>
          </a:xfrm>
        </p:grpSpPr>
        <p:pic>
          <p:nvPicPr>
            <p:cNvPr id="39" name="Picture 38">
              <a:extLst>
                <a:ext uri="{FF2B5EF4-FFF2-40B4-BE49-F238E27FC236}">
                  <a16:creationId xmlns:a16="http://schemas.microsoft.com/office/drawing/2014/main" id="{1DA733E4-1DBA-41A3-1618-98CB4C4D6F6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20550" y="3823374"/>
              <a:ext cx="2753410" cy="1822833"/>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2741E914-9004-CA18-83E6-A2A8E809AD5B}"/>
                </a:ext>
              </a:extLst>
            </p:cNvPr>
            <p:cNvSpPr txBox="1"/>
            <p:nvPr/>
          </p:nvSpPr>
          <p:spPr>
            <a:xfrm>
              <a:off x="8430758" y="3866238"/>
              <a:ext cx="2736058" cy="338554"/>
            </a:xfrm>
            <a:prstGeom prst="rect">
              <a:avLst/>
            </a:prstGeom>
            <a:solidFill>
              <a:schemeClr val="bg1">
                <a:lumMod val="95000"/>
                <a:alpha val="30000"/>
              </a:schemeClr>
            </a:solidFill>
          </p:spPr>
          <p:txBody>
            <a:bodyPr wrap="square" rtlCol="0">
              <a:spAutoFit/>
            </a:bodyPr>
            <a:lstStyle>
              <a:defPPr>
                <a:defRPr lang="en-US"/>
              </a:defPPr>
              <a:lvl1pPr algn="ctr">
                <a:defRPr sz="1600" b="1">
                  <a:solidFill>
                    <a:srgbClr val="000000"/>
                  </a:solidFill>
                </a:defRPr>
              </a:lvl1pPr>
            </a:lstStyle>
            <a:p>
              <a:r>
                <a:rPr lang="en-US" dirty="0"/>
                <a:t>Supply Chain / Aftermarket</a:t>
              </a:r>
            </a:p>
          </p:txBody>
        </p:sp>
      </p:grpSp>
      <p:grpSp>
        <p:nvGrpSpPr>
          <p:cNvPr id="42" name="Group 41">
            <a:extLst>
              <a:ext uri="{FF2B5EF4-FFF2-40B4-BE49-F238E27FC236}">
                <a16:creationId xmlns:a16="http://schemas.microsoft.com/office/drawing/2014/main" id="{51244A1F-A140-0B6D-C320-5EB126343BA5}"/>
              </a:ext>
            </a:extLst>
          </p:cNvPr>
          <p:cNvGrpSpPr/>
          <p:nvPr/>
        </p:nvGrpSpPr>
        <p:grpSpPr>
          <a:xfrm>
            <a:off x="667994" y="1529415"/>
            <a:ext cx="2753409" cy="1835606"/>
            <a:chOff x="667994" y="1529415"/>
            <a:chExt cx="2753409" cy="1835606"/>
          </a:xfrm>
        </p:grpSpPr>
        <p:pic>
          <p:nvPicPr>
            <p:cNvPr id="35" name="Picture 34">
              <a:extLst>
                <a:ext uri="{FF2B5EF4-FFF2-40B4-BE49-F238E27FC236}">
                  <a16:creationId xmlns:a16="http://schemas.microsoft.com/office/drawing/2014/main" id="{1912B268-26FB-56F2-07D3-2DE05338D0A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67994" y="1529415"/>
              <a:ext cx="2753409" cy="1835606"/>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777E85DD-C83B-E901-F78D-A4D99AC1260D}"/>
                </a:ext>
              </a:extLst>
            </p:cNvPr>
            <p:cNvSpPr txBox="1"/>
            <p:nvPr/>
          </p:nvSpPr>
          <p:spPr>
            <a:xfrm>
              <a:off x="678103" y="1575859"/>
              <a:ext cx="2733092" cy="338554"/>
            </a:xfrm>
            <a:prstGeom prst="rect">
              <a:avLst/>
            </a:prstGeom>
            <a:solidFill>
              <a:schemeClr val="bg1">
                <a:lumMod val="95000"/>
                <a:alpha val="30000"/>
              </a:schemeClr>
            </a:solidFill>
          </p:spPr>
          <p:txBody>
            <a:bodyPr wrap="square" rtlCol="0">
              <a:spAutoFit/>
            </a:bodyPr>
            <a:lstStyle>
              <a:defPPr>
                <a:defRPr lang="en-US"/>
              </a:defPPr>
              <a:lvl1pPr algn="ctr">
                <a:defRPr sz="1600" b="1">
                  <a:solidFill>
                    <a:srgbClr val="000000"/>
                  </a:solidFill>
                </a:defRPr>
              </a:lvl1pPr>
            </a:lstStyle>
            <a:p>
              <a:r>
                <a:rPr lang="en-US" dirty="0"/>
                <a:t>Design &amp; Development</a:t>
              </a:r>
            </a:p>
          </p:txBody>
        </p:sp>
      </p:grpSp>
      <p:pic>
        <p:nvPicPr>
          <p:cNvPr id="6" name="Picture 5">
            <a:extLst>
              <a:ext uri="{FF2B5EF4-FFF2-40B4-BE49-F238E27FC236}">
                <a16:creationId xmlns:a16="http://schemas.microsoft.com/office/drawing/2014/main" id="{BAE4240E-BE3F-9156-2E7D-DE8F3D5FB4B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87914" y="3078348"/>
            <a:ext cx="1551735" cy="1077219"/>
          </a:xfrm>
          <a:prstGeom prst="rect">
            <a:avLst/>
          </a:prstGeom>
        </p:spPr>
      </p:pic>
      <p:sp>
        <p:nvSpPr>
          <p:cNvPr id="3" name="Rectangle: Rounded Corners 2">
            <a:extLst>
              <a:ext uri="{FF2B5EF4-FFF2-40B4-BE49-F238E27FC236}">
                <a16:creationId xmlns:a16="http://schemas.microsoft.com/office/drawing/2014/main" id="{0F45A7D1-4254-1BC8-2273-20D37F3EF7B7}"/>
              </a:ext>
            </a:extLst>
          </p:cNvPr>
          <p:cNvSpPr/>
          <p:nvPr/>
        </p:nvSpPr>
        <p:spPr>
          <a:xfrm>
            <a:off x="412957" y="1248032"/>
            <a:ext cx="4774958" cy="2304536"/>
          </a:xfrm>
          <a:prstGeom prst="roundRect">
            <a:avLst>
              <a:gd name="adj" fmla="val 5943"/>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81C35D1-ECB2-1620-CF95-597379D3642A}"/>
              </a:ext>
            </a:extLst>
          </p:cNvPr>
          <p:cNvCxnSpPr/>
          <p:nvPr/>
        </p:nvCxnSpPr>
        <p:spPr>
          <a:xfrm flipH="1">
            <a:off x="5182207" y="928451"/>
            <a:ext cx="457200" cy="321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6969CD-8E7E-555E-9DC3-CC7DD6E31254}"/>
              </a:ext>
            </a:extLst>
          </p:cNvPr>
          <p:cNvSpPr txBox="1"/>
          <p:nvPr/>
        </p:nvSpPr>
        <p:spPr>
          <a:xfrm>
            <a:off x="5639407" y="651239"/>
            <a:ext cx="3850582" cy="523220"/>
          </a:xfrm>
          <a:prstGeom prst="rect">
            <a:avLst/>
          </a:prstGeom>
          <a:noFill/>
        </p:spPr>
        <p:txBody>
          <a:bodyPr wrap="square" rtlCol="0">
            <a:spAutoFit/>
          </a:bodyPr>
          <a:lstStyle/>
          <a:p>
            <a:r>
              <a:rPr lang="en-US" sz="1400" dirty="0">
                <a:solidFill>
                  <a:srgbClr val="FF0000"/>
                </a:solidFill>
              </a:rPr>
              <a:t>Target audience – engineers, engineering leaders, development teams, cost reduction efforts</a:t>
            </a:r>
          </a:p>
        </p:txBody>
      </p:sp>
    </p:spTree>
    <p:extLst>
      <p:ext uri="{BB962C8B-B14F-4D97-AF65-F5344CB8AC3E}">
        <p14:creationId xmlns:p14="http://schemas.microsoft.com/office/powerpoint/2010/main" val="40910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1C09-52E0-D0CF-5C50-D827E3EB89B8}"/>
              </a:ext>
            </a:extLst>
          </p:cNvPr>
          <p:cNvSpPr>
            <a:spLocks noGrp="1"/>
          </p:cNvSpPr>
          <p:nvPr>
            <p:ph type="title"/>
          </p:nvPr>
        </p:nvSpPr>
        <p:spPr/>
        <p:txBody>
          <a:bodyPr/>
          <a:lstStyle/>
          <a:p>
            <a:r>
              <a:rPr lang="en-US" dirty="0"/>
              <a:t>Why Additive Manufacturing?</a:t>
            </a:r>
          </a:p>
        </p:txBody>
      </p:sp>
      <p:pic>
        <p:nvPicPr>
          <p:cNvPr id="3" name="Picture 2">
            <a:extLst>
              <a:ext uri="{FF2B5EF4-FFF2-40B4-BE49-F238E27FC236}">
                <a16:creationId xmlns:a16="http://schemas.microsoft.com/office/drawing/2014/main" id="{76F54BB6-88F2-2394-CCFA-BB39CD3620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872" y="1715494"/>
            <a:ext cx="5152359" cy="2898202"/>
          </a:xfrm>
          <a:prstGeom prst="rect">
            <a:avLst/>
          </a:prstGeom>
          <a:ln>
            <a:noFill/>
          </a:ln>
          <a:effectLst>
            <a:outerShdw blurRad="292100" dist="139700" dir="2700000" algn="tl" rotWithShape="0">
              <a:srgbClr val="333333">
                <a:alpha val="65000"/>
              </a:srgbClr>
            </a:outerShdw>
          </a:effectLst>
        </p:spPr>
      </p:pic>
      <p:pic>
        <p:nvPicPr>
          <p:cNvPr id="4" name="Grafik 12">
            <a:extLst>
              <a:ext uri="{FF2B5EF4-FFF2-40B4-BE49-F238E27FC236}">
                <a16:creationId xmlns:a16="http://schemas.microsoft.com/office/drawing/2014/main" id="{22312B89-2578-D859-6513-DB76902C195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06197" y="1835416"/>
            <a:ext cx="4140554" cy="2284856"/>
          </a:xfrm>
          <a:prstGeom prst="rect">
            <a:avLst/>
          </a:prstGeom>
        </p:spPr>
      </p:pic>
      <p:sp>
        <p:nvSpPr>
          <p:cNvPr id="5" name="TextBox 4">
            <a:extLst>
              <a:ext uri="{FF2B5EF4-FFF2-40B4-BE49-F238E27FC236}">
                <a16:creationId xmlns:a16="http://schemas.microsoft.com/office/drawing/2014/main" id="{5FF34337-0CA6-D995-31FA-22283CE3586E}"/>
              </a:ext>
            </a:extLst>
          </p:cNvPr>
          <p:cNvSpPr txBox="1"/>
          <p:nvPr/>
        </p:nvSpPr>
        <p:spPr>
          <a:xfrm>
            <a:off x="7587303" y="4288537"/>
            <a:ext cx="3681171" cy="400110"/>
          </a:xfrm>
          <a:prstGeom prst="rect">
            <a:avLst/>
          </a:prstGeom>
          <a:noFill/>
        </p:spPr>
        <p:txBody>
          <a:bodyPr wrap="square" rtlCol="0">
            <a:spAutoFit/>
          </a:bodyPr>
          <a:lstStyle/>
          <a:p>
            <a:r>
              <a:rPr lang="en-US" sz="2000" dirty="0">
                <a:sym typeface="Wingdings" panose="05000000000000000000" pitchFamily="2" charset="2"/>
              </a:rPr>
              <a:t>   </a:t>
            </a:r>
            <a:r>
              <a:rPr lang="en-US" sz="2000" dirty="0"/>
              <a:t>Which design is “better”?</a:t>
            </a:r>
          </a:p>
        </p:txBody>
      </p:sp>
      <p:sp>
        <p:nvSpPr>
          <p:cNvPr id="6" name="TextBox 5">
            <a:extLst>
              <a:ext uri="{FF2B5EF4-FFF2-40B4-BE49-F238E27FC236}">
                <a16:creationId xmlns:a16="http://schemas.microsoft.com/office/drawing/2014/main" id="{126F0D9C-33F5-0FCE-7F94-E94CC353F1B5}"/>
              </a:ext>
            </a:extLst>
          </p:cNvPr>
          <p:cNvSpPr txBox="1"/>
          <p:nvPr/>
        </p:nvSpPr>
        <p:spPr>
          <a:xfrm>
            <a:off x="1596218" y="4988972"/>
            <a:ext cx="3433665" cy="107721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t>Design for function</a:t>
            </a:r>
          </a:p>
          <a:p>
            <a:pPr marL="285750" indent="-285750">
              <a:spcAft>
                <a:spcPts val="600"/>
              </a:spcAft>
              <a:buFont typeface="Wingdings" panose="05000000000000000000" pitchFamily="2" charset="2"/>
              <a:buChar char="v"/>
            </a:pPr>
            <a:r>
              <a:rPr lang="en-US" dirty="0"/>
              <a:t>Solve problems</a:t>
            </a:r>
          </a:p>
          <a:p>
            <a:pPr marL="285750" indent="-285750">
              <a:spcAft>
                <a:spcPts val="600"/>
              </a:spcAft>
              <a:buFont typeface="Wingdings" panose="05000000000000000000" pitchFamily="2" charset="2"/>
              <a:buChar char="v"/>
            </a:pPr>
            <a:r>
              <a:rPr lang="en-US" dirty="0"/>
              <a:t>On-demand (aftermarket) parts</a:t>
            </a:r>
          </a:p>
        </p:txBody>
      </p:sp>
      <p:sp>
        <p:nvSpPr>
          <p:cNvPr id="7" name="TextBox 6">
            <a:extLst>
              <a:ext uri="{FF2B5EF4-FFF2-40B4-BE49-F238E27FC236}">
                <a16:creationId xmlns:a16="http://schemas.microsoft.com/office/drawing/2014/main" id="{E53C519E-E0AF-8B19-CBFB-4ECE9D2B61D0}"/>
              </a:ext>
            </a:extLst>
          </p:cNvPr>
          <p:cNvSpPr txBox="1"/>
          <p:nvPr/>
        </p:nvSpPr>
        <p:spPr>
          <a:xfrm>
            <a:off x="7587303" y="4988972"/>
            <a:ext cx="4276549" cy="400110"/>
          </a:xfrm>
          <a:prstGeom prst="rect">
            <a:avLst/>
          </a:prstGeom>
          <a:noFill/>
        </p:spPr>
        <p:txBody>
          <a:bodyPr wrap="square" rtlCol="0">
            <a:spAutoFit/>
          </a:bodyPr>
          <a:lstStyle/>
          <a:p>
            <a:r>
              <a:rPr lang="en-US" sz="2000" b="1" dirty="0">
                <a:sym typeface="Wingdings" panose="05000000000000000000" pitchFamily="2" charset="2"/>
              </a:rPr>
              <a:t>   </a:t>
            </a:r>
            <a:r>
              <a:rPr lang="en-US" sz="2000" b="1" dirty="0"/>
              <a:t>Which design is “better” for BW!?</a:t>
            </a:r>
          </a:p>
        </p:txBody>
      </p:sp>
    </p:spTree>
    <p:extLst>
      <p:ext uri="{BB962C8B-B14F-4D97-AF65-F5344CB8AC3E}">
        <p14:creationId xmlns:p14="http://schemas.microsoft.com/office/powerpoint/2010/main" val="7700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1C09-52E0-D0CF-5C50-D827E3EB89B8}"/>
              </a:ext>
            </a:extLst>
          </p:cNvPr>
          <p:cNvSpPr>
            <a:spLocks noGrp="1"/>
          </p:cNvSpPr>
          <p:nvPr>
            <p:ph type="title"/>
          </p:nvPr>
        </p:nvSpPr>
        <p:spPr/>
        <p:txBody>
          <a:bodyPr/>
          <a:lstStyle/>
          <a:p>
            <a:r>
              <a:rPr lang="en-US" dirty="0"/>
              <a:t>Comparison – Why Additive Manufacturing?</a:t>
            </a:r>
          </a:p>
        </p:txBody>
      </p:sp>
      <p:pic>
        <p:nvPicPr>
          <p:cNvPr id="15" name="Grafik 12">
            <a:extLst>
              <a:ext uri="{FF2B5EF4-FFF2-40B4-BE49-F238E27FC236}">
                <a16:creationId xmlns:a16="http://schemas.microsoft.com/office/drawing/2014/main" id="{667DA5BF-13C1-EEDA-814F-59AD30A3FD8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70459" y="1034960"/>
            <a:ext cx="4140554" cy="2284856"/>
          </a:xfrm>
          <a:prstGeom prst="rect">
            <a:avLst/>
          </a:prstGeom>
        </p:spPr>
      </p:pic>
      <p:sp>
        <p:nvSpPr>
          <p:cNvPr id="16" name="Rectangle: Rounded Corners 15">
            <a:extLst>
              <a:ext uri="{FF2B5EF4-FFF2-40B4-BE49-F238E27FC236}">
                <a16:creationId xmlns:a16="http://schemas.microsoft.com/office/drawing/2014/main" id="{5BE8B4B2-3E97-AD43-F278-E8B4D0EE3F7A}"/>
              </a:ext>
            </a:extLst>
          </p:cNvPr>
          <p:cNvSpPr/>
          <p:nvPr/>
        </p:nvSpPr>
        <p:spPr>
          <a:xfrm>
            <a:off x="308897" y="6202512"/>
            <a:ext cx="9375257" cy="472339"/>
          </a:xfrm>
          <a:prstGeom prst="roundRect">
            <a:avLst/>
          </a:prstGeom>
          <a:solidFill>
            <a:srgbClr val="002060"/>
          </a:solidFill>
          <a:ln w="12700" cap="flat" cmpd="sng" algn="ctr">
            <a:solidFill>
              <a:srgbClr val="07A6B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Both design approaches are valid technically</a:t>
            </a:r>
            <a:r>
              <a:rPr kumimoji="0" lang="en-US" sz="1800" b="1" i="0" u="none" strike="noStrike" kern="0" cap="none" spc="0" normalizeH="0" baseline="0" noProof="0" dirty="0">
                <a:ln>
                  <a:noFill/>
                </a:ln>
                <a:solidFill>
                  <a:prstClr val="white"/>
                </a:solidFill>
                <a:effectLst/>
                <a:uLnTx/>
                <a:uFillTx/>
                <a:latin typeface="Calibri"/>
                <a:ea typeface="+mn-ea"/>
                <a:cs typeface="+mn-cs"/>
              </a:rPr>
              <a:t> </a:t>
            </a: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a:t>
            </a:r>
            <a:r>
              <a:rPr kumimoji="0" lang="en-US" sz="1800" b="1" i="0" u="none" strike="noStrike" kern="0" cap="none" spc="0" normalizeH="0" baseline="0" noProof="0" dirty="0">
                <a:ln>
                  <a:noFill/>
                </a:ln>
                <a:solidFill>
                  <a:prstClr val="white"/>
                </a:solidFill>
                <a:effectLst/>
                <a:uLnTx/>
                <a:uFillTx/>
                <a:latin typeface="Calibri"/>
                <a:ea typeface="+mn-ea"/>
                <a:cs typeface="+mn-cs"/>
              </a:rPr>
              <a:t>  3DP is often “best” for BW (and our customers!)</a:t>
            </a:r>
          </a:p>
        </p:txBody>
      </p:sp>
      <p:sp>
        <p:nvSpPr>
          <p:cNvPr id="17" name="Rectangle: Rounded Corners 16">
            <a:extLst>
              <a:ext uri="{FF2B5EF4-FFF2-40B4-BE49-F238E27FC236}">
                <a16:creationId xmlns:a16="http://schemas.microsoft.com/office/drawing/2014/main" id="{BD24190C-067B-9AA9-08E5-79EB91C74376}"/>
              </a:ext>
            </a:extLst>
          </p:cNvPr>
          <p:cNvSpPr/>
          <p:nvPr/>
        </p:nvSpPr>
        <p:spPr>
          <a:xfrm>
            <a:off x="308897" y="3528045"/>
            <a:ext cx="4832029" cy="2466238"/>
          </a:xfrm>
          <a:prstGeom prst="roundRect">
            <a:avLst>
              <a:gd name="adj" fmla="val 3485"/>
            </a:avLst>
          </a:prstGeom>
          <a:solidFill>
            <a:srgbClr val="003E48">
              <a:lumMod val="90000"/>
              <a:lumOff val="10000"/>
            </a:srgbClr>
          </a:solidFill>
          <a:ln w="12700" cap="flat" cmpd="sng" algn="ctr">
            <a:solidFill>
              <a:srgbClr val="07A6BF">
                <a:shade val="50000"/>
              </a:srgbClr>
            </a:solidFill>
            <a:prstDash val="solid"/>
            <a:miter lim="800000"/>
          </a:ln>
          <a:effectLst/>
        </p:spPr>
        <p:txBody>
          <a:bodyPr rtlCol="0" anchor="ctr"/>
          <a:lstStyle/>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Familiar, low risk, comfortable/proven</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Widely available components</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Somewhat modular, potentially adjustable</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Well-known design guidelines (global standards)</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Predictable performance</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Utilizes off-the-shelf components – design for cost</a:t>
            </a:r>
          </a:p>
        </p:txBody>
      </p:sp>
      <p:sp>
        <p:nvSpPr>
          <p:cNvPr id="18" name="Rectangle: Rounded Corners 17">
            <a:extLst>
              <a:ext uri="{FF2B5EF4-FFF2-40B4-BE49-F238E27FC236}">
                <a16:creationId xmlns:a16="http://schemas.microsoft.com/office/drawing/2014/main" id="{A1F9D790-C4A2-F974-E256-152E22EADA17}"/>
              </a:ext>
            </a:extLst>
          </p:cNvPr>
          <p:cNvSpPr/>
          <p:nvPr/>
        </p:nvSpPr>
        <p:spPr>
          <a:xfrm>
            <a:off x="5925048" y="1312005"/>
            <a:ext cx="5779272" cy="4682278"/>
          </a:xfrm>
          <a:prstGeom prst="roundRect">
            <a:avLst>
              <a:gd name="adj" fmla="val 3077"/>
            </a:avLst>
          </a:prstGeom>
          <a:solidFill>
            <a:srgbClr val="003E48">
              <a:lumMod val="75000"/>
              <a:lumOff val="25000"/>
            </a:srgbClr>
          </a:solidFill>
          <a:ln w="12700" cap="flat" cmpd="sng" algn="ctr">
            <a:solidFill>
              <a:srgbClr val="07A6BF">
                <a:shade val="50000"/>
              </a:srgbClr>
            </a:solidFill>
            <a:prstDash val="solid"/>
            <a:miter lim="800000"/>
          </a:ln>
          <a:effectLst/>
        </p:spPr>
        <p:txBody>
          <a:bodyPr rtlCol="0" anchor="ctr"/>
          <a:lstStyle/>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FF00"/>
                </a:solidFill>
                <a:effectLst/>
                <a:uLnTx/>
                <a:uFillTx/>
                <a:latin typeface="Calibri"/>
                <a:ea typeface="+mn-ea"/>
                <a:cs typeface="+mn-cs"/>
                <a:sym typeface="Wingdings" panose="05000000000000000000" pitchFamily="2" charset="2"/>
              </a:rPr>
              <a:t>Designed specifically for the application (performance)</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FF00"/>
                </a:solidFill>
                <a:effectLst/>
                <a:uLnTx/>
                <a:uFillTx/>
                <a:latin typeface="Calibri"/>
                <a:ea typeface="+mn-ea"/>
                <a:cs typeface="+mn-cs"/>
                <a:sym typeface="Wingdings" panose="05000000000000000000" pitchFamily="2" charset="2"/>
              </a:rPr>
              <a:t>Lightweight (reduce cycle-time &amp; wear, easier handling)</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FF00"/>
                </a:solidFill>
                <a:effectLst/>
                <a:uLnTx/>
                <a:uFillTx/>
                <a:latin typeface="Calibri"/>
                <a:ea typeface="+mn-ea"/>
                <a:cs typeface="+mn-cs"/>
                <a:sym typeface="Wingdings" panose="05000000000000000000" pitchFamily="2" charset="2"/>
              </a:rPr>
              <a:t>Produced on-demand with near-zero lead time </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FF00"/>
                </a:solidFill>
                <a:effectLst/>
                <a:uLnTx/>
                <a:uFillTx/>
                <a:latin typeface="Calibri"/>
                <a:ea typeface="+mn-ea"/>
                <a:cs typeface="+mn-cs"/>
                <a:sym typeface="Wingdings" panose="05000000000000000000" pitchFamily="2" charset="2"/>
              </a:rPr>
              <a:t>Easily identified (printed part numbers &amp; branding)</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Easy to modify designs, customizable</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Improved aesthetics (“elegant” solutions)</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02717F">
                    <a:lumMod val="50000"/>
                  </a:srgbClr>
                </a:solidFill>
                <a:effectLst/>
                <a:uLnTx/>
                <a:uFillTx/>
                <a:latin typeface="Calibri"/>
                <a:ea typeface="+mn-ea"/>
                <a:cs typeface="+mn-cs"/>
                <a:sym typeface="Wingdings" panose="05000000000000000000" pitchFamily="2" charset="2"/>
              </a:rPr>
              <a:t>BW-owned IP</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02717F">
                    <a:lumMod val="50000"/>
                  </a:srgbClr>
                </a:solidFill>
                <a:effectLst/>
                <a:uLnTx/>
                <a:uFillTx/>
                <a:latin typeface="Calibri"/>
                <a:ea typeface="+mn-ea"/>
                <a:cs typeface="+mn-cs"/>
                <a:sym typeface="Wingdings" panose="05000000000000000000" pitchFamily="2" charset="2"/>
              </a:rPr>
              <a:t>Novel design that can only be sourced through BW</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02717F">
                    <a:lumMod val="50000"/>
                  </a:srgbClr>
                </a:solidFill>
                <a:effectLst/>
                <a:uLnTx/>
                <a:uFillTx/>
                <a:latin typeface="Calibri"/>
                <a:ea typeface="+mn-ea"/>
                <a:cs typeface="+mn-cs"/>
                <a:sym typeface="Wingdings" panose="05000000000000000000" pitchFamily="2" charset="2"/>
              </a:rPr>
              <a:t>Reduced part count, simplified sourcing, reduced lead time</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02717F">
                    <a:lumMod val="50000"/>
                  </a:srgbClr>
                </a:solidFill>
                <a:effectLst/>
                <a:uLnTx/>
                <a:uFillTx/>
                <a:latin typeface="Calibri"/>
                <a:ea typeface="+mn-ea"/>
                <a:cs typeface="+mn-cs"/>
                <a:sym typeface="Wingdings" panose="05000000000000000000" pitchFamily="2" charset="2"/>
              </a:rPr>
              <a:t>Opportunity for significant cost savings via part consolidation</a:t>
            </a:r>
          </a:p>
          <a:p>
            <a:pPr marL="285750" marR="0" lvl="1"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02717F">
                    <a:lumMod val="50000"/>
                  </a:srgbClr>
                </a:solidFill>
                <a:effectLst/>
                <a:uLnTx/>
                <a:uFillTx/>
                <a:latin typeface="Calibri"/>
                <a:ea typeface="+mn-ea"/>
                <a:cs typeface="+mn-cs"/>
                <a:sym typeface="Wingdings" panose="05000000000000000000" pitchFamily="2" charset="2"/>
              </a:rPr>
              <a:t>Difficult to reverse engineer / replicate</a:t>
            </a:r>
          </a:p>
        </p:txBody>
      </p:sp>
      <p:sp>
        <p:nvSpPr>
          <p:cNvPr id="19" name="Rectangle: Rounded Corners 18">
            <a:extLst>
              <a:ext uri="{FF2B5EF4-FFF2-40B4-BE49-F238E27FC236}">
                <a16:creationId xmlns:a16="http://schemas.microsoft.com/office/drawing/2014/main" id="{3EDD8599-4400-E1AE-1B1F-04608A6E2921}"/>
              </a:ext>
            </a:extLst>
          </p:cNvPr>
          <p:cNvSpPr/>
          <p:nvPr/>
        </p:nvSpPr>
        <p:spPr>
          <a:xfrm>
            <a:off x="5925047" y="831168"/>
            <a:ext cx="5496493" cy="332555"/>
          </a:xfrm>
          <a:prstGeom prst="roundRect">
            <a:avLst>
              <a:gd name="adj" fmla="val 17742"/>
            </a:avLst>
          </a:prstGeom>
          <a:solidFill>
            <a:srgbClr val="003E48">
              <a:lumMod val="75000"/>
              <a:lumOff val="25000"/>
            </a:srgbClr>
          </a:solidFill>
          <a:ln w="12700" cap="flat" cmpd="sng" algn="ctr">
            <a:solidFill>
              <a:srgbClr val="07A6BF">
                <a:shade val="50000"/>
              </a:srgbClr>
            </a:solidFill>
            <a:prstDash val="solid"/>
            <a:miter lim="800000"/>
          </a:ln>
          <a:effectLst/>
        </p:spPr>
        <p:txBody>
          <a:bodyPr rtlCol="0" anchor="ctr"/>
          <a:lstStyle/>
          <a:p>
            <a:pPr marL="0" marR="0" lvl="1" indent="0" defTabSz="1028700" eaLnBrk="1" fontAlgn="auto" latinLnBrk="0" hangingPunct="1">
              <a:lnSpc>
                <a:spcPct val="100000"/>
              </a:lnSpc>
              <a:spcBef>
                <a:spcPts val="600"/>
              </a:spcBef>
              <a:spcAft>
                <a:spcPts val="600"/>
              </a:spcAft>
              <a:buClrTx/>
              <a:buSzTx/>
              <a:buFontTx/>
              <a:buNone/>
              <a:tabLst>
                <a:tab pos="2173288" algn="l"/>
                <a:tab pos="3543300" algn="l"/>
              </a:tabLst>
              <a:defRPr/>
            </a:pPr>
            <a:r>
              <a:rPr kumimoji="0" lang="en-US" sz="1800" b="0" i="0" u="sng" strike="noStrike" kern="0" cap="none" spc="0" normalizeH="0" baseline="0" noProof="0" dirty="0">
                <a:ln>
                  <a:noFill/>
                </a:ln>
                <a:solidFill>
                  <a:srgbClr val="FFFF00"/>
                </a:solidFill>
                <a:effectLst/>
                <a:uLnTx/>
                <a:uFillTx/>
                <a:latin typeface="Calibri"/>
                <a:ea typeface="+mn-ea"/>
                <a:cs typeface="+mn-cs"/>
                <a:sym typeface="Wingdings" panose="05000000000000000000" pitchFamily="2" charset="2"/>
              </a:rPr>
              <a:t>Customer Benefit</a:t>
            </a:r>
            <a:r>
              <a:rPr kumimoji="0" lang="en-US" sz="1800" b="0" i="0" u="sng"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	Mutual	</a:t>
            </a:r>
            <a:r>
              <a:rPr kumimoji="0" lang="en-US" sz="1800" b="0" i="0" u="sng" strike="noStrike" kern="0" cap="none" spc="0" normalizeH="0" baseline="0" noProof="0" dirty="0">
                <a:ln>
                  <a:noFill/>
                </a:ln>
                <a:solidFill>
                  <a:srgbClr val="02717F">
                    <a:lumMod val="50000"/>
                  </a:srgbClr>
                </a:solidFill>
                <a:effectLst/>
                <a:uLnTx/>
                <a:uFillTx/>
                <a:latin typeface="Calibri"/>
                <a:ea typeface="+mn-ea"/>
                <a:cs typeface="+mn-cs"/>
                <a:sym typeface="Wingdings" panose="05000000000000000000" pitchFamily="2" charset="2"/>
              </a:rPr>
              <a:t>BW Benefit</a:t>
            </a:r>
          </a:p>
        </p:txBody>
      </p:sp>
      <p:sp>
        <p:nvSpPr>
          <p:cNvPr id="20" name="Arrow: Down 19">
            <a:extLst>
              <a:ext uri="{FF2B5EF4-FFF2-40B4-BE49-F238E27FC236}">
                <a16:creationId xmlns:a16="http://schemas.microsoft.com/office/drawing/2014/main" id="{14866FC8-5DC8-19BE-F954-BA701F6BD1E4}"/>
              </a:ext>
            </a:extLst>
          </p:cNvPr>
          <p:cNvSpPr/>
          <p:nvPr/>
        </p:nvSpPr>
        <p:spPr>
          <a:xfrm>
            <a:off x="1853184" y="2890048"/>
            <a:ext cx="170688" cy="533882"/>
          </a:xfrm>
          <a:prstGeom prst="downArrow">
            <a:avLst/>
          </a:prstGeom>
          <a:solidFill>
            <a:srgbClr val="003E48">
              <a:lumMod val="50000"/>
              <a:lumOff val="50000"/>
            </a:srgbClr>
          </a:solidFill>
          <a:ln w="12700" cap="flat" cmpd="sng" algn="ctr">
            <a:solidFill>
              <a:srgbClr val="0271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Arrow: Down 20">
            <a:extLst>
              <a:ext uri="{FF2B5EF4-FFF2-40B4-BE49-F238E27FC236}">
                <a16:creationId xmlns:a16="http://schemas.microsoft.com/office/drawing/2014/main" id="{BA097865-3977-BA92-4204-270396142A2A}"/>
              </a:ext>
            </a:extLst>
          </p:cNvPr>
          <p:cNvSpPr/>
          <p:nvPr/>
        </p:nvSpPr>
        <p:spPr>
          <a:xfrm rot="16200000">
            <a:off x="5253661" y="1804441"/>
            <a:ext cx="170688" cy="745893"/>
          </a:xfrm>
          <a:prstGeom prst="downArrow">
            <a:avLst/>
          </a:prstGeom>
          <a:solidFill>
            <a:srgbClr val="003E48">
              <a:lumMod val="50000"/>
              <a:lumOff val="50000"/>
            </a:srgbClr>
          </a:solidFill>
          <a:ln w="12700" cap="flat" cmpd="sng" algn="ctr">
            <a:solidFill>
              <a:srgbClr val="0271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627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2CED-42A0-82AE-54BB-E95B623BC60E}"/>
              </a:ext>
            </a:extLst>
          </p:cNvPr>
          <p:cNvSpPr>
            <a:spLocks noGrp="1"/>
          </p:cNvSpPr>
          <p:nvPr>
            <p:ph type="title"/>
          </p:nvPr>
        </p:nvSpPr>
        <p:spPr/>
        <p:txBody>
          <a:bodyPr/>
          <a:lstStyle/>
          <a:p>
            <a:r>
              <a:rPr lang="en-US" dirty="0"/>
              <a:t>Impact – Beyond Stuttgart</a:t>
            </a:r>
          </a:p>
        </p:txBody>
      </p:sp>
      <p:sp>
        <p:nvSpPr>
          <p:cNvPr id="3" name="Rectangle: Rounded Corners 2">
            <a:extLst>
              <a:ext uri="{FF2B5EF4-FFF2-40B4-BE49-F238E27FC236}">
                <a16:creationId xmlns:a16="http://schemas.microsoft.com/office/drawing/2014/main" id="{B7865F7E-2415-31B7-0A96-85AF08F2345F}"/>
              </a:ext>
            </a:extLst>
          </p:cNvPr>
          <p:cNvSpPr/>
          <p:nvPr/>
        </p:nvSpPr>
        <p:spPr>
          <a:xfrm>
            <a:off x="581890" y="993045"/>
            <a:ext cx="1813686" cy="453421"/>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Converting</a:t>
            </a:r>
          </a:p>
        </p:txBody>
      </p:sp>
      <p:sp>
        <p:nvSpPr>
          <p:cNvPr id="4" name="Rectangle: Rounded Corners 3">
            <a:extLst>
              <a:ext uri="{FF2B5EF4-FFF2-40B4-BE49-F238E27FC236}">
                <a16:creationId xmlns:a16="http://schemas.microsoft.com/office/drawing/2014/main" id="{CD577022-3F1A-581E-1768-0302CFE679B6}"/>
              </a:ext>
            </a:extLst>
          </p:cNvPr>
          <p:cNvSpPr/>
          <p:nvPr/>
        </p:nvSpPr>
        <p:spPr>
          <a:xfrm>
            <a:off x="5903296" y="993044"/>
            <a:ext cx="1813686" cy="453421"/>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Packaging</a:t>
            </a:r>
          </a:p>
        </p:txBody>
      </p:sp>
      <p:sp>
        <p:nvSpPr>
          <p:cNvPr id="5" name="Rectangle: Rounded Corners 4">
            <a:extLst>
              <a:ext uri="{FF2B5EF4-FFF2-40B4-BE49-F238E27FC236}">
                <a16:creationId xmlns:a16="http://schemas.microsoft.com/office/drawing/2014/main" id="{FC6B673D-896E-2A67-A436-CAB143457F83}"/>
              </a:ext>
            </a:extLst>
          </p:cNvPr>
          <p:cNvSpPr/>
          <p:nvPr/>
        </p:nvSpPr>
        <p:spPr>
          <a:xfrm>
            <a:off x="581890" y="3956607"/>
            <a:ext cx="1813686" cy="453421"/>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err="1"/>
              <a:t>Papersystems</a:t>
            </a:r>
            <a:endParaRPr lang="en-US" b="1" dirty="0"/>
          </a:p>
        </p:txBody>
      </p:sp>
      <p:sp>
        <p:nvSpPr>
          <p:cNvPr id="12" name="Rectangle: Rounded Corners 11">
            <a:extLst>
              <a:ext uri="{FF2B5EF4-FFF2-40B4-BE49-F238E27FC236}">
                <a16:creationId xmlns:a16="http://schemas.microsoft.com/office/drawing/2014/main" id="{C5FC99B2-045F-98B9-2455-5130A270F83F}"/>
              </a:ext>
            </a:extLst>
          </p:cNvPr>
          <p:cNvSpPr/>
          <p:nvPr/>
        </p:nvSpPr>
        <p:spPr>
          <a:xfrm>
            <a:off x="5903296" y="3952166"/>
            <a:ext cx="1813686" cy="453421"/>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MSI</a:t>
            </a:r>
          </a:p>
        </p:txBody>
      </p:sp>
      <p:sp>
        <p:nvSpPr>
          <p:cNvPr id="6" name="Rectangle: Rounded Corners 5">
            <a:extLst>
              <a:ext uri="{FF2B5EF4-FFF2-40B4-BE49-F238E27FC236}">
                <a16:creationId xmlns:a16="http://schemas.microsoft.com/office/drawing/2014/main" id="{8F088D8B-811B-0D86-DF0D-232BD969E189}"/>
              </a:ext>
            </a:extLst>
          </p:cNvPr>
          <p:cNvSpPr/>
          <p:nvPr/>
        </p:nvSpPr>
        <p:spPr>
          <a:xfrm>
            <a:off x="581890" y="1454238"/>
            <a:ext cx="4669731" cy="1338077"/>
          </a:xfrm>
          <a:prstGeom prst="roundRect">
            <a:avLst>
              <a:gd name="adj" fmla="val 6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600" dirty="0">
                <a:solidFill>
                  <a:srgbClr val="000000"/>
                </a:solidFill>
              </a:rPr>
              <a:t>Multiple orders of production parts already printed at AMC-Stuttgart and in GB</a:t>
            </a:r>
          </a:p>
          <a:p>
            <a:pPr marL="342900" indent="-342900">
              <a:spcAft>
                <a:spcPts val="600"/>
              </a:spcAft>
              <a:buFont typeface="Arial" panose="020B0604020202020204" pitchFamily="34" charset="0"/>
              <a:buChar char="•"/>
            </a:pPr>
            <a:r>
              <a:rPr lang="en-US" sz="1600" dirty="0">
                <a:solidFill>
                  <a:srgbClr val="000000"/>
                </a:solidFill>
              </a:rPr>
              <a:t>Transferring dozens of printed parts from GB to AMC-Clearwater (&gt;$100K savings)</a:t>
            </a:r>
          </a:p>
        </p:txBody>
      </p:sp>
      <p:sp>
        <p:nvSpPr>
          <p:cNvPr id="7" name="Rectangle: Rounded Corners 6">
            <a:extLst>
              <a:ext uri="{FF2B5EF4-FFF2-40B4-BE49-F238E27FC236}">
                <a16:creationId xmlns:a16="http://schemas.microsoft.com/office/drawing/2014/main" id="{45DC4789-A58A-42B1-9C55-35865FD10679}"/>
              </a:ext>
            </a:extLst>
          </p:cNvPr>
          <p:cNvSpPr/>
          <p:nvPr/>
        </p:nvSpPr>
        <p:spPr>
          <a:xfrm>
            <a:off x="5903296" y="1448319"/>
            <a:ext cx="4669731" cy="1338077"/>
          </a:xfrm>
          <a:prstGeom prst="roundRect">
            <a:avLst>
              <a:gd name="adj" fmla="val 6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600" dirty="0">
                <a:solidFill>
                  <a:srgbClr val="000000"/>
                </a:solidFill>
              </a:rPr>
              <a:t>Hosting new AMC in Clearwater</a:t>
            </a:r>
          </a:p>
          <a:p>
            <a:pPr marL="342900" indent="-342900">
              <a:spcAft>
                <a:spcPts val="600"/>
              </a:spcAft>
              <a:buFont typeface="Arial" panose="020B0604020202020204" pitchFamily="34" charset="0"/>
              <a:buChar char="•"/>
            </a:pPr>
            <a:r>
              <a:rPr lang="en-US" sz="1600" dirty="0">
                <a:solidFill>
                  <a:srgbClr val="000000"/>
                </a:solidFill>
              </a:rPr>
              <a:t>Production parts being printed in Waterloo</a:t>
            </a:r>
          </a:p>
          <a:p>
            <a:pPr marL="342900" indent="-342900">
              <a:spcAft>
                <a:spcPts val="600"/>
              </a:spcAft>
              <a:buFont typeface="Arial" panose="020B0604020202020204" pitchFamily="34" charset="0"/>
              <a:buChar char="•"/>
            </a:pPr>
            <a:r>
              <a:rPr lang="en-US" sz="1600" dirty="0">
                <a:solidFill>
                  <a:srgbClr val="000000"/>
                </a:solidFill>
              </a:rPr>
              <a:t>First AMC-Stuttgart printed parts validated for Doncaster</a:t>
            </a:r>
          </a:p>
        </p:txBody>
      </p:sp>
      <p:sp>
        <p:nvSpPr>
          <p:cNvPr id="8" name="Rectangle: Rounded Corners 7">
            <a:extLst>
              <a:ext uri="{FF2B5EF4-FFF2-40B4-BE49-F238E27FC236}">
                <a16:creationId xmlns:a16="http://schemas.microsoft.com/office/drawing/2014/main" id="{6F0D62AA-F30E-C785-F86D-D7D7D6927B44}"/>
              </a:ext>
            </a:extLst>
          </p:cNvPr>
          <p:cNvSpPr/>
          <p:nvPr/>
        </p:nvSpPr>
        <p:spPr>
          <a:xfrm>
            <a:off x="581890" y="4417800"/>
            <a:ext cx="4669731" cy="1338077"/>
          </a:xfrm>
          <a:prstGeom prst="roundRect">
            <a:avLst>
              <a:gd name="adj" fmla="val 6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600" dirty="0">
                <a:solidFill>
                  <a:srgbClr val="000000"/>
                </a:solidFill>
              </a:rPr>
              <a:t>Printed three orders of 100+ parts each for HV in Clearwater – saving tens of thousands on new mold costs</a:t>
            </a:r>
          </a:p>
          <a:p>
            <a:pPr marL="342900" indent="-342900">
              <a:spcAft>
                <a:spcPts val="600"/>
              </a:spcAft>
              <a:buFont typeface="Arial" panose="020B0604020202020204" pitchFamily="34" charset="0"/>
              <a:buChar char="•"/>
            </a:pPr>
            <a:r>
              <a:rPr lang="en-US" sz="1600" dirty="0">
                <a:solidFill>
                  <a:srgbClr val="000000"/>
                </a:solidFill>
              </a:rPr>
              <a:t>Additional parts now in-work</a:t>
            </a:r>
          </a:p>
        </p:txBody>
      </p:sp>
      <p:sp>
        <p:nvSpPr>
          <p:cNvPr id="9" name="Rectangle: Rounded Corners 8">
            <a:extLst>
              <a:ext uri="{FF2B5EF4-FFF2-40B4-BE49-F238E27FC236}">
                <a16:creationId xmlns:a16="http://schemas.microsoft.com/office/drawing/2014/main" id="{0A2781FA-7715-C843-E013-0F52D86052BA}"/>
              </a:ext>
            </a:extLst>
          </p:cNvPr>
          <p:cNvSpPr/>
          <p:nvPr/>
        </p:nvSpPr>
        <p:spPr>
          <a:xfrm>
            <a:off x="5903296" y="4417800"/>
            <a:ext cx="4669731" cy="1338077"/>
          </a:xfrm>
          <a:prstGeom prst="roundRect">
            <a:avLst>
              <a:gd name="adj" fmla="val 6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600" dirty="0">
                <a:solidFill>
                  <a:srgbClr val="000000"/>
                </a:solidFill>
              </a:rPr>
              <a:t>First local training conducted in June</a:t>
            </a:r>
          </a:p>
          <a:p>
            <a:pPr marL="342900" indent="-342900">
              <a:spcAft>
                <a:spcPts val="600"/>
              </a:spcAft>
              <a:buFont typeface="Arial" panose="020B0604020202020204" pitchFamily="34" charset="0"/>
              <a:buChar char="•"/>
            </a:pPr>
            <a:r>
              <a:rPr lang="en-US" sz="1600" dirty="0">
                <a:solidFill>
                  <a:srgbClr val="000000"/>
                </a:solidFill>
              </a:rPr>
              <a:t>Printed parts “on every machine” produced</a:t>
            </a:r>
            <a:br>
              <a:rPr lang="en-US" sz="1600" dirty="0">
                <a:solidFill>
                  <a:srgbClr val="000000"/>
                </a:solidFill>
              </a:rPr>
            </a:br>
            <a:r>
              <a:rPr lang="en-US" sz="1600" dirty="0">
                <a:solidFill>
                  <a:srgbClr val="000000"/>
                </a:solidFill>
              </a:rPr>
              <a:t> at MSI-Intec</a:t>
            </a:r>
          </a:p>
          <a:p>
            <a:pPr marL="342900" indent="-342900">
              <a:spcAft>
                <a:spcPts val="600"/>
              </a:spcAft>
              <a:buFont typeface="Arial" panose="020B0604020202020204" pitchFamily="34" charset="0"/>
              <a:buChar char="•"/>
            </a:pPr>
            <a:r>
              <a:rPr lang="en-US" sz="1600" dirty="0">
                <a:solidFill>
                  <a:srgbClr val="000000"/>
                </a:solidFill>
              </a:rPr>
              <a:t>First BW-TEC parts printed at AMC-Stuttgart</a:t>
            </a:r>
          </a:p>
        </p:txBody>
      </p:sp>
      <p:grpSp>
        <p:nvGrpSpPr>
          <p:cNvPr id="14" name="Group 13">
            <a:extLst>
              <a:ext uri="{FF2B5EF4-FFF2-40B4-BE49-F238E27FC236}">
                <a16:creationId xmlns:a16="http://schemas.microsoft.com/office/drawing/2014/main" id="{DF4BDA47-F7FE-8BC2-243F-163319F1E58C}"/>
              </a:ext>
            </a:extLst>
          </p:cNvPr>
          <p:cNvGrpSpPr/>
          <p:nvPr/>
        </p:nvGrpSpPr>
        <p:grpSpPr>
          <a:xfrm>
            <a:off x="3905641" y="2382928"/>
            <a:ext cx="1645920" cy="1297211"/>
            <a:chOff x="3905641" y="2512672"/>
            <a:chExt cx="1645920" cy="1297211"/>
          </a:xfrm>
        </p:grpSpPr>
        <p:pic>
          <p:nvPicPr>
            <p:cNvPr id="11" name="Picture 10">
              <a:extLst>
                <a:ext uri="{FF2B5EF4-FFF2-40B4-BE49-F238E27FC236}">
                  <a16:creationId xmlns:a16="http://schemas.microsoft.com/office/drawing/2014/main" id="{F24BC0F4-D779-C9F6-6E1E-8B2BB39843B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05641" y="2512672"/>
              <a:ext cx="1645920" cy="123339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9BE6110-871E-1248-298E-AD3D44F88843}"/>
                </a:ext>
              </a:extLst>
            </p:cNvPr>
            <p:cNvSpPr txBox="1"/>
            <p:nvPr/>
          </p:nvSpPr>
          <p:spPr>
            <a:xfrm>
              <a:off x="3920536" y="3532884"/>
              <a:ext cx="1616130" cy="276999"/>
            </a:xfrm>
            <a:prstGeom prst="rect">
              <a:avLst/>
            </a:prstGeom>
            <a:noFill/>
          </p:spPr>
          <p:txBody>
            <a:bodyPr wrap="square" rtlCol="0">
              <a:spAutoFit/>
            </a:bodyPr>
            <a:lstStyle/>
            <a:p>
              <a:pPr algn="ctr"/>
              <a:r>
                <a:rPr lang="en-US" sz="1200" dirty="0">
                  <a:solidFill>
                    <a:srgbClr val="000000"/>
                  </a:solidFill>
                </a:rPr>
                <a:t>Thread-Up Pulleys</a:t>
              </a:r>
            </a:p>
          </p:txBody>
        </p:sp>
      </p:grpSp>
      <p:sp>
        <p:nvSpPr>
          <p:cNvPr id="15" name="TextBox 14">
            <a:extLst>
              <a:ext uri="{FF2B5EF4-FFF2-40B4-BE49-F238E27FC236}">
                <a16:creationId xmlns:a16="http://schemas.microsoft.com/office/drawing/2014/main" id="{E71EE5C8-ACA8-BBC0-243A-2DE07E5CBD79}"/>
              </a:ext>
            </a:extLst>
          </p:cNvPr>
          <p:cNvSpPr txBox="1"/>
          <p:nvPr/>
        </p:nvSpPr>
        <p:spPr>
          <a:xfrm>
            <a:off x="1753506" y="2982299"/>
            <a:ext cx="1616130" cy="276999"/>
          </a:xfrm>
          <a:prstGeom prst="rect">
            <a:avLst/>
          </a:prstGeom>
          <a:noFill/>
        </p:spPr>
        <p:txBody>
          <a:bodyPr wrap="square" rtlCol="0">
            <a:spAutoFit/>
          </a:bodyPr>
          <a:lstStyle/>
          <a:p>
            <a:pPr algn="r"/>
            <a:r>
              <a:rPr lang="en-US" sz="1200" b="1" dirty="0">
                <a:solidFill>
                  <a:srgbClr val="0070C0"/>
                </a:solidFill>
              </a:rPr>
              <a:t>$15K annual savings</a:t>
            </a:r>
          </a:p>
        </p:txBody>
      </p:sp>
      <p:cxnSp>
        <p:nvCxnSpPr>
          <p:cNvPr id="17" name="Straight Arrow Connector 16">
            <a:extLst>
              <a:ext uri="{FF2B5EF4-FFF2-40B4-BE49-F238E27FC236}">
                <a16:creationId xmlns:a16="http://schemas.microsoft.com/office/drawing/2014/main" id="{32428AA0-ED3A-CDAB-3DD4-1C048E75F8B5}"/>
              </a:ext>
            </a:extLst>
          </p:cNvPr>
          <p:cNvCxnSpPr>
            <a:stCxn id="15" idx="3"/>
          </p:cNvCxnSpPr>
          <p:nvPr/>
        </p:nvCxnSpPr>
        <p:spPr>
          <a:xfrm flipV="1">
            <a:off x="3369636" y="3120082"/>
            <a:ext cx="442423" cy="71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F9A55E3-DF6D-B1AA-2694-32360BBAFF00}"/>
              </a:ext>
            </a:extLst>
          </p:cNvPr>
          <p:cNvGrpSpPr/>
          <p:nvPr/>
        </p:nvGrpSpPr>
        <p:grpSpPr>
          <a:xfrm>
            <a:off x="3905641" y="5108764"/>
            <a:ext cx="1645920" cy="1297413"/>
            <a:chOff x="3905641" y="5312934"/>
            <a:chExt cx="1645920" cy="1297413"/>
          </a:xfrm>
        </p:grpSpPr>
        <p:pic>
          <p:nvPicPr>
            <p:cNvPr id="19" name="Picture 18">
              <a:extLst>
                <a:ext uri="{FF2B5EF4-FFF2-40B4-BE49-F238E27FC236}">
                  <a16:creationId xmlns:a16="http://schemas.microsoft.com/office/drawing/2014/main" id="{E5C27BD0-8C48-93E3-C891-F09AA6AF2E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05641" y="5312934"/>
              <a:ext cx="1645920" cy="1297413"/>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D80EA1C9-EBBE-E7DA-0722-D627AF73CA30}"/>
                </a:ext>
              </a:extLst>
            </p:cNvPr>
            <p:cNvSpPr txBox="1"/>
            <p:nvPr/>
          </p:nvSpPr>
          <p:spPr>
            <a:xfrm>
              <a:off x="3905641" y="5356912"/>
              <a:ext cx="1645920" cy="276999"/>
            </a:xfrm>
            <a:prstGeom prst="rect">
              <a:avLst/>
            </a:prstGeom>
            <a:noFill/>
          </p:spPr>
          <p:txBody>
            <a:bodyPr wrap="square" rtlCol="0">
              <a:spAutoFit/>
            </a:bodyPr>
            <a:lstStyle/>
            <a:p>
              <a:pPr algn="ctr"/>
              <a:r>
                <a:rPr lang="en-US" sz="1200" dirty="0">
                  <a:solidFill>
                    <a:schemeClr val="bg1"/>
                  </a:solidFill>
                </a:rPr>
                <a:t>Folding Keys</a:t>
              </a:r>
            </a:p>
          </p:txBody>
        </p:sp>
      </p:grpSp>
      <p:grpSp>
        <p:nvGrpSpPr>
          <p:cNvPr id="24" name="Group 23">
            <a:extLst>
              <a:ext uri="{FF2B5EF4-FFF2-40B4-BE49-F238E27FC236}">
                <a16:creationId xmlns:a16="http://schemas.microsoft.com/office/drawing/2014/main" id="{16EED5BC-1E20-7357-D6F4-B8C005B6EFFD}"/>
              </a:ext>
            </a:extLst>
          </p:cNvPr>
          <p:cNvGrpSpPr/>
          <p:nvPr/>
        </p:nvGrpSpPr>
        <p:grpSpPr>
          <a:xfrm>
            <a:off x="9964189" y="3836551"/>
            <a:ext cx="1645920" cy="1138071"/>
            <a:chOff x="9964189" y="3781156"/>
            <a:chExt cx="1645920" cy="1138071"/>
          </a:xfrm>
        </p:grpSpPr>
        <p:pic>
          <p:nvPicPr>
            <p:cNvPr id="22" name="Picture 21">
              <a:extLst>
                <a:ext uri="{FF2B5EF4-FFF2-40B4-BE49-F238E27FC236}">
                  <a16:creationId xmlns:a16="http://schemas.microsoft.com/office/drawing/2014/main" id="{15A866D5-4322-CD67-B279-F452177B90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4189" y="3781156"/>
              <a:ext cx="1645920" cy="1138071"/>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B2826AB5-69EA-13CD-790F-8C862E5C84E9}"/>
                </a:ext>
              </a:extLst>
            </p:cNvPr>
            <p:cNvSpPr txBox="1"/>
            <p:nvPr/>
          </p:nvSpPr>
          <p:spPr>
            <a:xfrm>
              <a:off x="10787149" y="3785568"/>
              <a:ext cx="722378" cy="461665"/>
            </a:xfrm>
            <a:prstGeom prst="rect">
              <a:avLst/>
            </a:prstGeom>
            <a:noFill/>
          </p:spPr>
          <p:txBody>
            <a:bodyPr wrap="square" rtlCol="0">
              <a:spAutoFit/>
            </a:bodyPr>
            <a:lstStyle/>
            <a:p>
              <a:pPr algn="ctr"/>
              <a:r>
                <a:rPr lang="en-US" sz="1200" dirty="0">
                  <a:solidFill>
                    <a:srgbClr val="000000"/>
                  </a:solidFill>
                </a:rPr>
                <a:t>Camera</a:t>
              </a:r>
              <a:br>
                <a:rPr lang="en-US" sz="1200" dirty="0">
                  <a:solidFill>
                    <a:srgbClr val="000000"/>
                  </a:solidFill>
                </a:rPr>
              </a:br>
              <a:r>
                <a:rPr lang="en-US" sz="1200" dirty="0">
                  <a:solidFill>
                    <a:srgbClr val="000000"/>
                  </a:solidFill>
                </a:rPr>
                <a:t>Bracket</a:t>
              </a:r>
            </a:p>
          </p:txBody>
        </p:sp>
      </p:grpSp>
      <p:grpSp>
        <p:nvGrpSpPr>
          <p:cNvPr id="28" name="Group 27">
            <a:extLst>
              <a:ext uri="{FF2B5EF4-FFF2-40B4-BE49-F238E27FC236}">
                <a16:creationId xmlns:a16="http://schemas.microsoft.com/office/drawing/2014/main" id="{AA210770-CDDF-AD9F-8E17-3842CFC488D0}"/>
              </a:ext>
            </a:extLst>
          </p:cNvPr>
          <p:cNvGrpSpPr/>
          <p:nvPr/>
        </p:nvGrpSpPr>
        <p:grpSpPr>
          <a:xfrm>
            <a:off x="9964189" y="860784"/>
            <a:ext cx="1645920" cy="1159552"/>
            <a:chOff x="9964189" y="823716"/>
            <a:chExt cx="1645920" cy="1159552"/>
          </a:xfrm>
        </p:grpSpPr>
        <p:pic>
          <p:nvPicPr>
            <p:cNvPr id="26" name="Picture 25">
              <a:extLst>
                <a:ext uri="{FF2B5EF4-FFF2-40B4-BE49-F238E27FC236}">
                  <a16:creationId xmlns:a16="http://schemas.microsoft.com/office/drawing/2014/main" id="{F5C135F8-F945-E12C-55A7-E2133F0988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64189" y="823716"/>
              <a:ext cx="1645920" cy="1159552"/>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44DA0CA5-0290-E596-78CB-DCDF6C886259}"/>
                </a:ext>
              </a:extLst>
            </p:cNvPr>
            <p:cNvSpPr txBox="1"/>
            <p:nvPr/>
          </p:nvSpPr>
          <p:spPr>
            <a:xfrm>
              <a:off x="10887731" y="834993"/>
              <a:ext cx="722378" cy="461665"/>
            </a:xfrm>
            <a:prstGeom prst="rect">
              <a:avLst/>
            </a:prstGeom>
            <a:noFill/>
          </p:spPr>
          <p:txBody>
            <a:bodyPr wrap="square" rtlCol="0">
              <a:spAutoFit/>
            </a:bodyPr>
            <a:lstStyle/>
            <a:p>
              <a:pPr algn="ctr"/>
              <a:r>
                <a:rPr lang="en-US" sz="1200" dirty="0">
                  <a:solidFill>
                    <a:schemeClr val="bg1"/>
                  </a:solidFill>
                </a:rPr>
                <a:t>Change</a:t>
              </a:r>
              <a:br>
                <a:rPr lang="en-US" sz="1200" dirty="0">
                  <a:solidFill>
                    <a:schemeClr val="bg1"/>
                  </a:solidFill>
                </a:rPr>
              </a:br>
              <a:r>
                <a:rPr lang="en-US" sz="1200" dirty="0">
                  <a:solidFill>
                    <a:schemeClr val="bg1"/>
                  </a:solidFill>
                </a:rPr>
                <a:t>Parts</a:t>
              </a:r>
            </a:p>
          </p:txBody>
        </p:sp>
      </p:grpSp>
    </p:spTree>
    <p:extLst>
      <p:ext uri="{BB962C8B-B14F-4D97-AF65-F5344CB8AC3E}">
        <p14:creationId xmlns:p14="http://schemas.microsoft.com/office/powerpoint/2010/main" val="34669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BW Vision &amp; Strategy</a:t>
            </a:r>
          </a:p>
        </p:txBody>
      </p:sp>
      <p:pic>
        <p:nvPicPr>
          <p:cNvPr id="3" name="Picture 2">
            <a:extLst>
              <a:ext uri="{FF2B5EF4-FFF2-40B4-BE49-F238E27FC236}">
                <a16:creationId xmlns:a16="http://schemas.microsoft.com/office/drawing/2014/main" id="{AB8E638B-6CFE-BBFE-464F-E520058372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626" r="4081"/>
          <a:stretch/>
        </p:blipFill>
        <p:spPr>
          <a:xfrm>
            <a:off x="9920240" y="1078848"/>
            <a:ext cx="1775146" cy="1455233"/>
          </a:xfrm>
          <a:prstGeom prst="rect">
            <a:avLst/>
          </a:prstGeom>
        </p:spPr>
      </p:pic>
      <p:pic>
        <p:nvPicPr>
          <p:cNvPr id="6" name="Picture 5">
            <a:extLst>
              <a:ext uri="{FF2B5EF4-FFF2-40B4-BE49-F238E27FC236}">
                <a16:creationId xmlns:a16="http://schemas.microsoft.com/office/drawing/2014/main" id="{97DDE94F-630F-5DBA-FF4C-949F3B58F4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080" y="4460924"/>
            <a:ext cx="3323100" cy="202559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359C7E4-83A5-A70A-76B0-2EB1860C764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9215" y="4460358"/>
            <a:ext cx="2700796" cy="2025597"/>
          </a:xfrm>
          <a:prstGeom prst="rect">
            <a:avLst/>
          </a:prstGeom>
          <a:ln>
            <a:noFill/>
          </a:ln>
          <a:effectLst>
            <a:outerShdw blurRad="292100" dist="139700" dir="2700000" algn="tl" rotWithShape="0">
              <a:srgbClr val="333333">
                <a:alpha val="65000"/>
              </a:srgbClr>
            </a:outerShdw>
          </a:effectLst>
        </p:spPr>
      </p:pic>
      <p:sp>
        <p:nvSpPr>
          <p:cNvPr id="11" name="Cross 10">
            <a:extLst>
              <a:ext uri="{FF2B5EF4-FFF2-40B4-BE49-F238E27FC236}">
                <a16:creationId xmlns:a16="http://schemas.microsoft.com/office/drawing/2014/main" id="{ADCADEFC-EC5C-CA73-D74D-04F91F8A870A}"/>
              </a:ext>
            </a:extLst>
          </p:cNvPr>
          <p:cNvSpPr/>
          <p:nvPr/>
        </p:nvSpPr>
        <p:spPr>
          <a:xfrm>
            <a:off x="8322091" y="5335996"/>
            <a:ext cx="274320" cy="274320"/>
          </a:xfrm>
          <a:prstGeom prst="plus">
            <a:avLst>
              <a:gd name="adj" fmla="val 45270"/>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E135579-E7F4-71FC-98AA-55FC2CAEECE0}"/>
              </a:ext>
            </a:extLst>
          </p:cNvPr>
          <p:cNvSpPr/>
          <p:nvPr/>
        </p:nvSpPr>
        <p:spPr>
          <a:xfrm>
            <a:off x="4559890" y="5323011"/>
            <a:ext cx="442061" cy="300290"/>
          </a:xfrm>
          <a:prstGeom prst="rightArrow">
            <a:avLst/>
          </a:prstGeom>
          <a:solidFill>
            <a:schemeClr val="tx1">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7B35DF-166A-2DBB-F779-243253A19D52}"/>
              </a:ext>
            </a:extLst>
          </p:cNvPr>
          <p:cNvSpPr txBox="1"/>
          <p:nvPr/>
        </p:nvSpPr>
        <p:spPr>
          <a:xfrm>
            <a:off x="1953318" y="4183359"/>
            <a:ext cx="938623" cy="276999"/>
          </a:xfrm>
          <a:prstGeom prst="rect">
            <a:avLst/>
          </a:prstGeom>
          <a:noFill/>
        </p:spPr>
        <p:txBody>
          <a:bodyPr wrap="square" rtlCol="0">
            <a:spAutoFit/>
          </a:bodyPr>
          <a:lstStyle/>
          <a:p>
            <a:pPr algn="ctr"/>
            <a:r>
              <a:rPr lang="en-US" sz="1200" dirty="0"/>
              <a:t>Concept</a:t>
            </a:r>
          </a:p>
        </p:txBody>
      </p:sp>
      <p:sp>
        <p:nvSpPr>
          <p:cNvPr id="14" name="TextBox 13">
            <a:extLst>
              <a:ext uri="{FF2B5EF4-FFF2-40B4-BE49-F238E27FC236}">
                <a16:creationId xmlns:a16="http://schemas.microsoft.com/office/drawing/2014/main" id="{E749BAEF-B8FC-543A-76DE-56B12B5BD909}"/>
              </a:ext>
            </a:extLst>
          </p:cNvPr>
          <p:cNvSpPr txBox="1"/>
          <p:nvPr/>
        </p:nvSpPr>
        <p:spPr>
          <a:xfrm>
            <a:off x="6310301" y="4181498"/>
            <a:ext cx="938623" cy="276999"/>
          </a:xfrm>
          <a:prstGeom prst="rect">
            <a:avLst/>
          </a:prstGeom>
          <a:noFill/>
        </p:spPr>
        <p:txBody>
          <a:bodyPr wrap="square" rtlCol="0">
            <a:spAutoFit/>
          </a:bodyPr>
          <a:lstStyle/>
          <a:p>
            <a:pPr algn="ctr"/>
            <a:r>
              <a:rPr lang="en-US" sz="1200" dirty="0"/>
              <a:t>Reality</a:t>
            </a:r>
          </a:p>
        </p:txBody>
      </p:sp>
      <p:pic>
        <p:nvPicPr>
          <p:cNvPr id="15" name="Picture 14">
            <a:extLst>
              <a:ext uri="{FF2B5EF4-FFF2-40B4-BE49-F238E27FC236}">
                <a16:creationId xmlns:a16="http://schemas.microsoft.com/office/drawing/2014/main" id="{2D73080A-3E94-D39D-C1F8-3859862E5EA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684510" y="2799346"/>
            <a:ext cx="2246606" cy="1390650"/>
          </a:xfrm>
          <a:prstGeom prst="rect">
            <a:avLst/>
          </a:prstGeom>
        </p:spPr>
      </p:pic>
      <p:sp>
        <p:nvSpPr>
          <p:cNvPr id="4" name="Rectangle: Rounded Corners 3">
            <a:extLst>
              <a:ext uri="{FF2B5EF4-FFF2-40B4-BE49-F238E27FC236}">
                <a16:creationId xmlns:a16="http://schemas.microsoft.com/office/drawing/2014/main" id="{C3371E50-CB86-DDF8-3037-79341E3366E0}"/>
              </a:ext>
            </a:extLst>
          </p:cNvPr>
          <p:cNvSpPr/>
          <p:nvPr/>
        </p:nvSpPr>
        <p:spPr>
          <a:xfrm>
            <a:off x="599508" y="932298"/>
            <a:ext cx="8939669" cy="763010"/>
          </a:xfrm>
          <a:prstGeom prst="roundRect">
            <a:avLst>
              <a:gd name="adj" fmla="val 1349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Provide easy access and support to enabling capabilities to solve problems, design for performance, and ultimately enable distributed manufacturing for aftermarket parts</a:t>
            </a:r>
          </a:p>
        </p:txBody>
      </p:sp>
      <p:sp>
        <p:nvSpPr>
          <p:cNvPr id="7" name="Rectangle: Rounded Corners 6">
            <a:extLst>
              <a:ext uri="{FF2B5EF4-FFF2-40B4-BE49-F238E27FC236}">
                <a16:creationId xmlns:a16="http://schemas.microsoft.com/office/drawing/2014/main" id="{5F85606A-95A2-F9F0-872B-25E297C931FC}"/>
              </a:ext>
            </a:extLst>
          </p:cNvPr>
          <p:cNvSpPr/>
          <p:nvPr/>
        </p:nvSpPr>
        <p:spPr>
          <a:xfrm>
            <a:off x="599507" y="1996895"/>
            <a:ext cx="8939669" cy="763010"/>
          </a:xfrm>
          <a:prstGeom prst="roundRect">
            <a:avLst>
              <a:gd name="adj" fmla="val 1349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High Level Strategy</a:t>
            </a:r>
          </a:p>
          <a:p>
            <a:r>
              <a:rPr lang="en-US" dirty="0"/>
              <a:t>Additive Centers in US &amp; Europe + small technical teams to support</a:t>
            </a:r>
          </a:p>
        </p:txBody>
      </p:sp>
      <p:sp>
        <p:nvSpPr>
          <p:cNvPr id="17" name="Rectangle: Rounded Corners 16">
            <a:extLst>
              <a:ext uri="{FF2B5EF4-FFF2-40B4-BE49-F238E27FC236}">
                <a16:creationId xmlns:a16="http://schemas.microsoft.com/office/drawing/2014/main" id="{86B83DEE-3206-9BCB-2C0E-8262E3723360}"/>
              </a:ext>
            </a:extLst>
          </p:cNvPr>
          <p:cNvSpPr/>
          <p:nvPr/>
        </p:nvSpPr>
        <p:spPr>
          <a:xfrm>
            <a:off x="599507" y="3060359"/>
            <a:ext cx="8939669" cy="763010"/>
          </a:xfrm>
          <a:prstGeom prst="roundRect">
            <a:avLst>
              <a:gd name="adj" fmla="val 1349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Hub 			&amp; 	Spoke model</a:t>
            </a:r>
          </a:p>
          <a:p>
            <a:r>
              <a:rPr lang="en-US" dirty="0"/>
              <a:t>(Centers w/ industrial tech)		(connected digitally + deployable low-cost printers)</a:t>
            </a:r>
          </a:p>
        </p:txBody>
      </p:sp>
      <p:pic>
        <p:nvPicPr>
          <p:cNvPr id="18" name="Picture 17">
            <a:extLst>
              <a:ext uri="{FF2B5EF4-FFF2-40B4-BE49-F238E27FC236}">
                <a16:creationId xmlns:a16="http://schemas.microsoft.com/office/drawing/2014/main" id="{3F7B98E4-FD6D-FC03-600E-CA1171924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88491" y="4608379"/>
            <a:ext cx="2990553" cy="1455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99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p:txBody>
          <a:bodyPr/>
          <a:lstStyle/>
          <a:p>
            <a:r>
              <a:rPr lang="en-US" dirty="0"/>
              <a:t>Planned Additive Manufacturing Centers (AMC)</a:t>
            </a:r>
          </a:p>
        </p:txBody>
      </p:sp>
      <p:graphicFrame>
        <p:nvGraphicFramePr>
          <p:cNvPr id="4" name="Diagram 3">
            <a:extLst>
              <a:ext uri="{FF2B5EF4-FFF2-40B4-BE49-F238E27FC236}">
                <a16:creationId xmlns:a16="http://schemas.microsoft.com/office/drawing/2014/main" id="{9D987C19-1FFD-A661-EF45-E6DAD5E99530}"/>
              </a:ext>
            </a:extLst>
          </p:cNvPr>
          <p:cNvGraphicFramePr/>
          <p:nvPr>
            <p:extLst>
              <p:ext uri="{D42A27DB-BD31-4B8C-83A1-F6EECF244321}">
                <p14:modId xmlns:p14="http://schemas.microsoft.com/office/powerpoint/2010/main" val="2885865286"/>
              </p:ext>
            </p:extLst>
          </p:nvPr>
        </p:nvGraphicFramePr>
        <p:xfrm>
          <a:off x="245590" y="777757"/>
          <a:ext cx="6076488" cy="400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49CC0D4-E8B0-95D3-5C9F-A6069AFB6D8E}"/>
              </a:ext>
            </a:extLst>
          </p:cNvPr>
          <p:cNvGraphicFramePr/>
          <p:nvPr>
            <p:extLst>
              <p:ext uri="{D42A27DB-BD31-4B8C-83A1-F6EECF244321}">
                <p14:modId xmlns:p14="http://schemas.microsoft.com/office/powerpoint/2010/main" val="658640622"/>
              </p:ext>
            </p:extLst>
          </p:nvPr>
        </p:nvGraphicFramePr>
        <p:xfrm>
          <a:off x="5484718" y="777757"/>
          <a:ext cx="6076488" cy="40097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4" name="Group 23">
            <a:extLst>
              <a:ext uri="{FF2B5EF4-FFF2-40B4-BE49-F238E27FC236}">
                <a16:creationId xmlns:a16="http://schemas.microsoft.com/office/drawing/2014/main" id="{790CC86F-60A9-6AE3-3190-BF700AA046EB}"/>
              </a:ext>
            </a:extLst>
          </p:cNvPr>
          <p:cNvGrpSpPr/>
          <p:nvPr/>
        </p:nvGrpSpPr>
        <p:grpSpPr>
          <a:xfrm>
            <a:off x="3306374" y="3737923"/>
            <a:ext cx="5226007" cy="2188037"/>
            <a:chOff x="3306374" y="3905875"/>
            <a:chExt cx="5226007" cy="2188037"/>
          </a:xfrm>
        </p:grpSpPr>
        <p:cxnSp>
          <p:nvCxnSpPr>
            <p:cNvPr id="17" name="Straight Connector 16">
              <a:extLst>
                <a:ext uri="{FF2B5EF4-FFF2-40B4-BE49-F238E27FC236}">
                  <a16:creationId xmlns:a16="http://schemas.microsoft.com/office/drawing/2014/main" id="{BA8537EB-2D23-9003-65E2-9214C2DC3830}"/>
                </a:ext>
              </a:extLst>
            </p:cNvPr>
            <p:cNvCxnSpPr/>
            <p:nvPr/>
          </p:nvCxnSpPr>
          <p:spPr>
            <a:xfrm>
              <a:off x="3306374" y="3905875"/>
              <a:ext cx="0" cy="1695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66F0DE-8705-44B0-DB49-13F4D3FFB372}"/>
                </a:ext>
              </a:extLst>
            </p:cNvPr>
            <p:cNvCxnSpPr>
              <a:cxnSpLocks/>
            </p:cNvCxnSpPr>
            <p:nvPr/>
          </p:nvCxnSpPr>
          <p:spPr>
            <a:xfrm>
              <a:off x="8527335" y="3905875"/>
              <a:ext cx="0" cy="1695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B552EA-5866-23D5-4CEC-6EC7025F2BEC}"/>
                </a:ext>
              </a:extLst>
            </p:cNvPr>
            <p:cNvCxnSpPr>
              <a:cxnSpLocks/>
            </p:cNvCxnSpPr>
            <p:nvPr/>
          </p:nvCxnSpPr>
          <p:spPr>
            <a:xfrm>
              <a:off x="3306374" y="5601452"/>
              <a:ext cx="5226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31F7951-8912-02D3-8A48-82858480101E}"/>
                </a:ext>
              </a:extLst>
            </p:cNvPr>
            <p:cNvPicPr>
              <a:picLocks noChangeAspect="1"/>
            </p:cNvPicPr>
            <p:nvPr/>
          </p:nvPicPr>
          <p:blipFill>
            <a:blip r:embed="rId13"/>
            <a:stretch>
              <a:fillRect/>
            </a:stretch>
          </p:blipFill>
          <p:spPr>
            <a:xfrm>
              <a:off x="5207359" y="5108991"/>
              <a:ext cx="1314920" cy="984921"/>
            </a:xfrm>
            <a:prstGeom prst="rect">
              <a:avLst/>
            </a:prstGeom>
          </p:spPr>
        </p:pic>
      </p:grpSp>
      <p:sp>
        <p:nvSpPr>
          <p:cNvPr id="23" name="TextBox 22">
            <a:extLst>
              <a:ext uri="{FF2B5EF4-FFF2-40B4-BE49-F238E27FC236}">
                <a16:creationId xmlns:a16="http://schemas.microsoft.com/office/drawing/2014/main" id="{249073F0-9587-EB34-48C3-15F881556417}"/>
              </a:ext>
            </a:extLst>
          </p:cNvPr>
          <p:cNvSpPr txBox="1"/>
          <p:nvPr/>
        </p:nvSpPr>
        <p:spPr>
          <a:xfrm>
            <a:off x="4971671" y="5749983"/>
            <a:ext cx="1895412" cy="461665"/>
          </a:xfrm>
          <a:prstGeom prst="rect">
            <a:avLst/>
          </a:prstGeom>
          <a:noFill/>
        </p:spPr>
        <p:txBody>
          <a:bodyPr wrap="square" rtlCol="0">
            <a:spAutoFit/>
          </a:bodyPr>
          <a:lstStyle/>
          <a:p>
            <a:pPr algn="ctr"/>
            <a:r>
              <a:rPr lang="en-US" sz="1200" dirty="0"/>
              <a:t>Shared Order &amp; Workflow Management System</a:t>
            </a:r>
          </a:p>
        </p:txBody>
      </p:sp>
      <p:sp>
        <p:nvSpPr>
          <p:cNvPr id="25" name="Rectangle: Rounded Corners 24">
            <a:extLst>
              <a:ext uri="{FF2B5EF4-FFF2-40B4-BE49-F238E27FC236}">
                <a16:creationId xmlns:a16="http://schemas.microsoft.com/office/drawing/2014/main" id="{B45CD7BD-B3D9-D856-CD38-04E507C948E7}"/>
              </a:ext>
            </a:extLst>
          </p:cNvPr>
          <p:cNvSpPr/>
          <p:nvPr/>
        </p:nvSpPr>
        <p:spPr>
          <a:xfrm>
            <a:off x="2923641" y="6264700"/>
            <a:ext cx="5882355" cy="46166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ym typeface="Wingdings" panose="05000000000000000000" pitchFamily="2" charset="2"/>
              </a:rPr>
              <a:t>Two Centers to support our primary regions of operation</a:t>
            </a:r>
            <a:endParaRPr lang="en-US" sz="1600" b="1" dirty="0"/>
          </a:p>
        </p:txBody>
      </p:sp>
      <p:pic>
        <p:nvPicPr>
          <p:cNvPr id="2" name="Graphic 1" descr="Woman with solid fill">
            <a:extLst>
              <a:ext uri="{FF2B5EF4-FFF2-40B4-BE49-F238E27FC236}">
                <a16:creationId xmlns:a16="http://schemas.microsoft.com/office/drawing/2014/main" id="{D57D098E-5D82-5EEA-C5F9-22DB956A0E0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33520" y="4671907"/>
            <a:ext cx="731520" cy="731520"/>
          </a:xfrm>
          <a:prstGeom prst="rect">
            <a:avLst/>
          </a:prstGeom>
        </p:spPr>
      </p:pic>
      <p:pic>
        <p:nvPicPr>
          <p:cNvPr id="3" name="Graphic 2" descr="Man with solid fill">
            <a:extLst>
              <a:ext uri="{FF2B5EF4-FFF2-40B4-BE49-F238E27FC236}">
                <a16:creationId xmlns:a16="http://schemas.microsoft.com/office/drawing/2014/main" id="{1ACCB77A-9EE8-13EC-F33E-4D8DCAE0F66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28664" y="4671907"/>
            <a:ext cx="731520" cy="731520"/>
          </a:xfrm>
          <a:prstGeom prst="rect">
            <a:avLst/>
          </a:prstGeom>
        </p:spPr>
      </p:pic>
      <p:pic>
        <p:nvPicPr>
          <p:cNvPr id="6" name="Graphic 5" descr="Woman with solid fill">
            <a:extLst>
              <a:ext uri="{FF2B5EF4-FFF2-40B4-BE49-F238E27FC236}">
                <a16:creationId xmlns:a16="http://schemas.microsoft.com/office/drawing/2014/main" id="{510667CA-D447-EF02-17F6-917A41EF8FF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56991" y="4671907"/>
            <a:ext cx="731520" cy="731520"/>
          </a:xfrm>
          <a:prstGeom prst="rect">
            <a:avLst/>
          </a:prstGeom>
        </p:spPr>
      </p:pic>
      <p:pic>
        <p:nvPicPr>
          <p:cNvPr id="8" name="Graphic 7" descr="Man with solid fill">
            <a:extLst>
              <a:ext uri="{FF2B5EF4-FFF2-40B4-BE49-F238E27FC236}">
                <a16:creationId xmlns:a16="http://schemas.microsoft.com/office/drawing/2014/main" id="{ED38BC0A-FBCB-05B4-2A3D-765EC8264EF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52135" y="4671907"/>
            <a:ext cx="731520" cy="731520"/>
          </a:xfrm>
          <a:prstGeom prst="rect">
            <a:avLst/>
          </a:prstGeom>
        </p:spPr>
      </p:pic>
    </p:spTree>
    <p:extLst>
      <p:ext uri="{BB962C8B-B14F-4D97-AF65-F5344CB8AC3E}">
        <p14:creationId xmlns:p14="http://schemas.microsoft.com/office/powerpoint/2010/main" val="184728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68A1E-8BC4-92E0-50E5-FC1CC5DBC953}"/>
              </a:ext>
            </a:extLst>
          </p:cNvPr>
          <p:cNvSpPr>
            <a:spLocks noGrp="1"/>
          </p:cNvSpPr>
          <p:nvPr>
            <p:ph type="title"/>
          </p:nvPr>
        </p:nvSpPr>
        <p:spPr>
          <a:xfrm>
            <a:off x="462115" y="0"/>
            <a:ext cx="11497656" cy="599768"/>
          </a:xfrm>
        </p:spPr>
        <p:txBody>
          <a:bodyPr/>
          <a:lstStyle/>
          <a:p>
            <a:r>
              <a:rPr lang="en-US" dirty="0"/>
              <a:t>Why In-House? </a:t>
            </a:r>
          </a:p>
        </p:txBody>
      </p:sp>
      <p:sp>
        <p:nvSpPr>
          <p:cNvPr id="4" name="Rectangle: Rounded Corners 3">
            <a:extLst>
              <a:ext uri="{FF2B5EF4-FFF2-40B4-BE49-F238E27FC236}">
                <a16:creationId xmlns:a16="http://schemas.microsoft.com/office/drawing/2014/main" id="{EB375BAF-ACF5-E368-3B50-0063C03B293F}"/>
              </a:ext>
            </a:extLst>
          </p:cNvPr>
          <p:cNvSpPr/>
          <p:nvPr/>
        </p:nvSpPr>
        <p:spPr>
          <a:xfrm>
            <a:off x="570252" y="1519964"/>
            <a:ext cx="4114800" cy="4475110"/>
          </a:xfrm>
          <a:prstGeom prst="roundRect">
            <a:avLst>
              <a:gd name="adj" fmla="val 46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tx1"/>
              </a:solidFill>
            </a:endParaRPr>
          </a:p>
          <a:p>
            <a:endParaRPr lang="en-US" sz="1400" dirty="0">
              <a:solidFill>
                <a:schemeClr val="tx1"/>
              </a:solidFill>
            </a:endParaRPr>
          </a:p>
          <a:p>
            <a:endParaRPr lang="en-US" dirty="0">
              <a:solidFill>
                <a:schemeClr val="tx1"/>
              </a:solidFill>
            </a:endParaRPr>
          </a:p>
          <a:p>
            <a:pPr>
              <a:spcAft>
                <a:spcPts val="300"/>
              </a:spcAft>
            </a:pPr>
            <a:r>
              <a:rPr lang="en-US" b="1" dirty="0">
                <a:solidFill>
                  <a:schemeClr val="tx1"/>
                </a:solidFill>
              </a:rPr>
              <a:t>Generate and Protect IP – Accelerated</a:t>
            </a:r>
          </a:p>
          <a:p>
            <a:pPr marL="285750" indent="-285750">
              <a:spcAft>
                <a:spcPts val="1200"/>
              </a:spcAft>
              <a:buFont typeface="Arial" panose="020B0604020202020204" pitchFamily="34" charset="0"/>
              <a:buChar char="•"/>
            </a:pPr>
            <a:r>
              <a:rPr lang="en-US" sz="1600" dirty="0">
                <a:solidFill>
                  <a:schemeClr val="tx1"/>
                </a:solidFill>
              </a:rPr>
              <a:t>Novel designs and functionality</a:t>
            </a:r>
          </a:p>
          <a:p>
            <a:pPr>
              <a:spcAft>
                <a:spcPts val="300"/>
              </a:spcAft>
            </a:pPr>
            <a:r>
              <a:rPr lang="en-US" b="1" dirty="0">
                <a:solidFill>
                  <a:schemeClr val="tx1"/>
                </a:solidFill>
              </a:rPr>
              <a:t>Benefit Now</a:t>
            </a:r>
          </a:p>
          <a:p>
            <a:pPr marL="285750" indent="-285750">
              <a:spcAft>
                <a:spcPts val="300"/>
              </a:spcAft>
              <a:buFont typeface="Arial" panose="020B0604020202020204" pitchFamily="34" charset="0"/>
              <a:buChar char="•"/>
            </a:pPr>
            <a:r>
              <a:rPr lang="en-US" sz="1600" dirty="0">
                <a:solidFill>
                  <a:schemeClr val="tx1"/>
                </a:solidFill>
              </a:rPr>
              <a:t>Flexible, design-for-function/performance</a:t>
            </a:r>
          </a:p>
          <a:p>
            <a:pPr marL="285750" indent="-285750">
              <a:spcAft>
                <a:spcPts val="300"/>
              </a:spcAft>
              <a:buFont typeface="Arial" panose="020B0604020202020204" pitchFamily="34" charset="0"/>
              <a:buChar char="•"/>
            </a:pPr>
            <a:r>
              <a:rPr lang="en-US" sz="1600" dirty="0">
                <a:solidFill>
                  <a:schemeClr val="tx1"/>
                </a:solidFill>
              </a:rPr>
              <a:t>Save time and cost</a:t>
            </a:r>
          </a:p>
          <a:p>
            <a:pPr marL="285750" indent="-285750">
              <a:spcAft>
                <a:spcPts val="1200"/>
              </a:spcAft>
              <a:buFont typeface="Arial" panose="020B0604020202020204" pitchFamily="34" charset="0"/>
              <a:buChar char="•"/>
            </a:pPr>
            <a:r>
              <a:rPr lang="en-US" sz="1600" dirty="0">
                <a:solidFill>
                  <a:schemeClr val="tx1"/>
                </a:solidFill>
              </a:rPr>
              <a:t>Avoid supply chain issues</a:t>
            </a:r>
          </a:p>
          <a:p>
            <a:pPr>
              <a:spcAft>
                <a:spcPts val="300"/>
              </a:spcAft>
            </a:pPr>
            <a:r>
              <a:rPr lang="en-US" b="1" dirty="0">
                <a:solidFill>
                  <a:schemeClr val="tx1"/>
                </a:solidFill>
              </a:rPr>
              <a:t>And into the Future…</a:t>
            </a:r>
          </a:p>
          <a:p>
            <a:pPr marL="285750" indent="-285750">
              <a:spcAft>
                <a:spcPts val="300"/>
              </a:spcAft>
              <a:buFont typeface="Arial" panose="020B0604020202020204" pitchFamily="34" charset="0"/>
              <a:buChar char="•"/>
            </a:pPr>
            <a:r>
              <a:rPr lang="en-US" sz="1600" dirty="0">
                <a:solidFill>
                  <a:schemeClr val="tx1"/>
                </a:solidFill>
              </a:rPr>
              <a:t>Flexible, design-for-function/performance</a:t>
            </a:r>
          </a:p>
          <a:p>
            <a:pPr marL="285750" indent="-285750">
              <a:spcAft>
                <a:spcPts val="300"/>
              </a:spcAft>
              <a:buFont typeface="Arial" panose="020B0604020202020204" pitchFamily="34" charset="0"/>
              <a:buChar char="•"/>
            </a:pPr>
            <a:r>
              <a:rPr lang="en-US" sz="1600" dirty="0">
                <a:solidFill>
                  <a:schemeClr val="tx1"/>
                </a:solidFill>
              </a:rPr>
              <a:t>Novel designs, sourced only through BW</a:t>
            </a:r>
          </a:p>
          <a:p>
            <a:pPr marL="285750" indent="-285750">
              <a:spcAft>
                <a:spcPts val="300"/>
              </a:spcAft>
              <a:buFont typeface="Arial" panose="020B0604020202020204" pitchFamily="34" charset="0"/>
              <a:buChar char="•"/>
            </a:pPr>
            <a:r>
              <a:rPr lang="en-US" sz="1600" dirty="0">
                <a:solidFill>
                  <a:schemeClr val="tx1"/>
                </a:solidFill>
              </a:rPr>
              <a:t>Produced on-demand, near-zero lead time</a:t>
            </a:r>
          </a:p>
          <a:p>
            <a:pPr marL="285750" indent="-285750">
              <a:spcAft>
                <a:spcPts val="600"/>
              </a:spcAft>
              <a:buFont typeface="Arial" panose="020B0604020202020204" pitchFamily="34" charset="0"/>
              <a:buChar char="•"/>
            </a:pPr>
            <a:r>
              <a:rPr lang="en-US" sz="1600" dirty="0">
                <a:solidFill>
                  <a:schemeClr val="tx1"/>
                </a:solidFill>
              </a:rPr>
              <a:t>License 3D models for customer printing</a:t>
            </a:r>
          </a:p>
          <a:p>
            <a:pPr marL="285750" indent="-285750">
              <a:buFont typeface="Arial" panose="020B0604020202020204" pitchFamily="34" charset="0"/>
              <a:buChar char="•"/>
            </a:pPr>
            <a:endParaRPr lang="en-US" dirty="0">
              <a:solidFill>
                <a:schemeClr val="tx1"/>
              </a:solidFill>
            </a:endParaRPr>
          </a:p>
        </p:txBody>
      </p:sp>
      <p:pic>
        <p:nvPicPr>
          <p:cNvPr id="8" name="Picture 7">
            <a:extLst>
              <a:ext uri="{FF2B5EF4-FFF2-40B4-BE49-F238E27FC236}">
                <a16:creationId xmlns:a16="http://schemas.microsoft.com/office/drawing/2014/main" id="{486C9C83-2FBE-C707-0619-62CC43752320}"/>
              </a:ext>
            </a:extLst>
          </p:cNvPr>
          <p:cNvPicPr>
            <a:picLocks noChangeAspect="1"/>
          </p:cNvPicPr>
          <p:nvPr/>
        </p:nvPicPr>
        <p:blipFill>
          <a:blip r:embed="rId3"/>
          <a:stretch>
            <a:fillRect/>
          </a:stretch>
        </p:blipFill>
        <p:spPr>
          <a:xfrm>
            <a:off x="1670026" y="876652"/>
            <a:ext cx="1915252" cy="1274513"/>
          </a:xfrm>
          <a:prstGeom prst="rect">
            <a:avLst/>
          </a:prstGeom>
        </p:spPr>
      </p:pic>
      <p:sp>
        <p:nvSpPr>
          <p:cNvPr id="3" name="TextBox 2">
            <a:extLst>
              <a:ext uri="{FF2B5EF4-FFF2-40B4-BE49-F238E27FC236}">
                <a16:creationId xmlns:a16="http://schemas.microsoft.com/office/drawing/2014/main" id="{6F7AA086-974B-5190-DD68-86026BC167C8}"/>
              </a:ext>
            </a:extLst>
          </p:cNvPr>
          <p:cNvSpPr txBox="1"/>
          <p:nvPr/>
        </p:nvSpPr>
        <p:spPr>
          <a:xfrm>
            <a:off x="5080673" y="1568408"/>
            <a:ext cx="6970029" cy="44012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Due to the relative immaturity of the supply chain for additive manufacturing, vertical integration makes sense for BW</a:t>
            </a:r>
          </a:p>
          <a:p>
            <a:pPr marL="742950" lvl="1" indent="-285750">
              <a:spcAft>
                <a:spcPts val="1200"/>
              </a:spcAft>
              <a:buFont typeface="Arial" panose="020B0604020202020204" pitchFamily="34" charset="0"/>
              <a:buChar char="•"/>
            </a:pPr>
            <a:r>
              <a:rPr lang="en-US" sz="2000" b="1" dirty="0">
                <a:solidFill>
                  <a:srgbClr val="0070C0"/>
                </a:solidFill>
              </a:rPr>
              <a:t>Quality standards are not universal – in-house manufacturing gives us control and assurance</a:t>
            </a:r>
          </a:p>
          <a:p>
            <a:pPr marL="742950" lvl="1" indent="-285750">
              <a:spcAft>
                <a:spcPts val="1200"/>
              </a:spcAft>
              <a:buFont typeface="Arial" panose="020B0604020202020204" pitchFamily="34" charset="0"/>
              <a:buChar char="•"/>
            </a:pPr>
            <a:r>
              <a:rPr lang="en-US" dirty="0"/>
              <a:t>Not a commodity – additive manufacturing is still a high margin business for external providers</a:t>
            </a:r>
          </a:p>
          <a:p>
            <a:pPr marL="742950" lvl="1" indent="-285750">
              <a:spcAft>
                <a:spcPts val="1200"/>
              </a:spcAft>
              <a:buFont typeface="Arial" panose="020B0604020202020204" pitchFamily="34" charset="0"/>
              <a:buChar char="•"/>
            </a:pPr>
            <a:r>
              <a:rPr lang="en-US" dirty="0"/>
              <a:t>In-house production will save &gt;25% additional cost vs. outsourced 3DP parts</a:t>
            </a:r>
          </a:p>
          <a:p>
            <a:pPr marL="742950" lvl="1" indent="-285750">
              <a:spcAft>
                <a:spcPts val="1200"/>
              </a:spcAft>
              <a:buFont typeface="Arial" panose="020B0604020202020204" pitchFamily="34" charset="0"/>
              <a:buChar char="•"/>
            </a:pPr>
            <a:r>
              <a:rPr lang="en-US" dirty="0"/>
              <a:t>With 3DP, designs are valuable IP and warrant protection</a:t>
            </a:r>
          </a:p>
          <a:p>
            <a:pPr marL="742950" lvl="1" indent="-285750">
              <a:spcAft>
                <a:spcPts val="1200"/>
              </a:spcAft>
              <a:buFont typeface="Arial" panose="020B0604020202020204" pitchFamily="34" charset="0"/>
              <a:buChar char="•"/>
            </a:pPr>
            <a:r>
              <a:rPr lang="en-US" dirty="0"/>
              <a:t>Complete control over production schedules – allows on-demand manufacturing of priority spare parts, as needed</a:t>
            </a:r>
          </a:p>
          <a:p>
            <a:pPr marL="742950" lvl="1" indent="-285750">
              <a:spcAft>
                <a:spcPts val="1200"/>
              </a:spcAft>
              <a:buFont typeface="Arial" panose="020B0604020202020204" pitchFamily="34" charset="0"/>
              <a:buChar char="•"/>
            </a:pPr>
            <a:r>
              <a:rPr lang="en-US" b="1" dirty="0">
                <a:solidFill>
                  <a:srgbClr val="0070C0"/>
                </a:solidFill>
              </a:rPr>
              <a:t>Internal availability drives utilization and accelerated learning</a:t>
            </a:r>
          </a:p>
        </p:txBody>
      </p:sp>
      <p:sp>
        <p:nvSpPr>
          <p:cNvPr id="7" name="Rectangle: Rounded Corners 6">
            <a:extLst>
              <a:ext uri="{FF2B5EF4-FFF2-40B4-BE49-F238E27FC236}">
                <a16:creationId xmlns:a16="http://schemas.microsoft.com/office/drawing/2014/main" id="{ECA285B5-39AD-A23B-5CAD-D044E593A50B}"/>
              </a:ext>
            </a:extLst>
          </p:cNvPr>
          <p:cNvSpPr/>
          <p:nvPr/>
        </p:nvSpPr>
        <p:spPr>
          <a:xfrm>
            <a:off x="570252" y="6316021"/>
            <a:ext cx="9106643" cy="47233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In-house will help us do more, do it faster, and save more while ensuring quality</a:t>
            </a:r>
          </a:p>
        </p:txBody>
      </p:sp>
    </p:spTree>
    <p:extLst>
      <p:ext uri="{BB962C8B-B14F-4D97-AF65-F5344CB8AC3E}">
        <p14:creationId xmlns:p14="http://schemas.microsoft.com/office/powerpoint/2010/main" val="1165169132"/>
      </p:ext>
    </p:extLst>
  </p:cSld>
  <p:clrMapOvr>
    <a:masterClrMapping/>
  </p:clrMapOvr>
</p:sld>
</file>

<file path=ppt/theme/theme1.xml><?xml version="1.0" encoding="utf-8"?>
<a:theme xmlns:a="http://schemas.openxmlformats.org/drawingml/2006/main" name="Opening Slide">
  <a:themeElements>
    <a:clrScheme name="BWway">
      <a:dk1>
        <a:srgbClr val="2F3F48"/>
      </a:dk1>
      <a:lt1>
        <a:srgbClr val="FFFFFF"/>
      </a:lt1>
      <a:dk2>
        <a:srgbClr val="586771"/>
      </a:dk2>
      <a:lt2>
        <a:srgbClr val="E7E6E6"/>
      </a:lt2>
      <a:accent1>
        <a:srgbClr val="510C76"/>
      </a:accent1>
      <a:accent2>
        <a:srgbClr val="FC0047"/>
      </a:accent2>
      <a:accent3>
        <a:srgbClr val="FF9800"/>
      </a:accent3>
      <a:accent4>
        <a:srgbClr val="27D5E1"/>
      </a:accent4>
      <a:accent5>
        <a:srgbClr val="B3BD00"/>
      </a:accent5>
      <a:accent6>
        <a:srgbClr val="00B5A9"/>
      </a:accent6>
      <a:hlink>
        <a:srgbClr val="00B5A9"/>
      </a:hlink>
      <a:folHlink>
        <a:srgbClr val="FFC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ody Slides">
  <a:themeElements>
    <a:clrScheme name="BWway">
      <a:dk1>
        <a:srgbClr val="2F3F48"/>
      </a:dk1>
      <a:lt1>
        <a:srgbClr val="FFFFFF"/>
      </a:lt1>
      <a:dk2>
        <a:srgbClr val="586771"/>
      </a:dk2>
      <a:lt2>
        <a:srgbClr val="E7E6E6"/>
      </a:lt2>
      <a:accent1>
        <a:srgbClr val="510C76"/>
      </a:accent1>
      <a:accent2>
        <a:srgbClr val="FC0047"/>
      </a:accent2>
      <a:accent3>
        <a:srgbClr val="FF9800"/>
      </a:accent3>
      <a:accent4>
        <a:srgbClr val="27D5E1"/>
      </a:accent4>
      <a:accent5>
        <a:srgbClr val="B3BD00"/>
      </a:accent5>
      <a:accent6>
        <a:srgbClr val="00B5A9"/>
      </a:accent6>
      <a:hlink>
        <a:srgbClr val="00B5A9"/>
      </a:hlink>
      <a:folHlink>
        <a:srgbClr val="FFC3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BWway">
      <a:dk1>
        <a:srgbClr val="2F3F48"/>
      </a:dk1>
      <a:lt1>
        <a:srgbClr val="FFFFFF"/>
      </a:lt1>
      <a:dk2>
        <a:srgbClr val="586771"/>
      </a:dk2>
      <a:lt2>
        <a:srgbClr val="E7E6E6"/>
      </a:lt2>
      <a:accent1>
        <a:srgbClr val="510C76"/>
      </a:accent1>
      <a:accent2>
        <a:srgbClr val="FC0047"/>
      </a:accent2>
      <a:accent3>
        <a:srgbClr val="FF9800"/>
      </a:accent3>
      <a:accent4>
        <a:srgbClr val="27D5E1"/>
      </a:accent4>
      <a:accent5>
        <a:srgbClr val="B3BD00"/>
      </a:accent5>
      <a:accent6>
        <a:srgbClr val="00B5A9"/>
      </a:accent6>
      <a:hlink>
        <a:srgbClr val="00B5A9"/>
      </a:hlink>
      <a:folHlink>
        <a:srgbClr val="FFC3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onavirus PPT" id="{7D312CFD-1EE6-4C77-B79B-71DACF48B9A0}" vid="{C98BD5EA-75EA-4E13-94F5-DDE5712CD78B}"/>
    </a:ext>
  </a:extLst>
</a:theme>
</file>

<file path=ppt/theme/theme4.xml><?xml version="1.0" encoding="utf-8"?>
<a:theme xmlns:a="http://schemas.openxmlformats.org/drawingml/2006/main" name="1_Divider Sla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 Wide Screen PP template" id="{1183E595-455E-A942-873B-5855D60AC1F4}" vid="{275BA7D7-9590-CE46-91B2-99B108AD4493}"/>
    </a:ext>
  </a:extLst>
</a:theme>
</file>

<file path=ppt/theme/theme5.xml><?xml version="1.0" encoding="utf-8"?>
<a:theme xmlns:a="http://schemas.openxmlformats.org/drawingml/2006/main" name="Divider Sla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 Corp Wide Screen PP template_0919.potx  -  Read-Only" id="{D66B5119-4F31-487D-ADEC-EB0535667791}" vid="{DE796C08-651A-40E4-916E-FFA2E6786703}"/>
    </a:ext>
  </a:extLst>
</a:theme>
</file>

<file path=ppt/theme/theme6.xml><?xml version="1.0" encoding="utf-8"?>
<a:theme xmlns:a="http://schemas.openxmlformats.org/drawingml/2006/main" name="1_Office Theme">
  <a:themeElements>
    <a:clrScheme name="Custom 9">
      <a:dk1>
        <a:srgbClr val="20375C"/>
      </a:dk1>
      <a:lt1>
        <a:srgbClr val="FFFFFF"/>
      </a:lt1>
      <a:dk2>
        <a:srgbClr val="000000"/>
      </a:dk2>
      <a:lt2>
        <a:srgbClr val="E7E6E6"/>
      </a:lt2>
      <a:accent1>
        <a:srgbClr val="53ACCD"/>
      </a:accent1>
      <a:accent2>
        <a:srgbClr val="6DBF4A"/>
      </a:accent2>
      <a:accent3>
        <a:srgbClr val="A5A5A5"/>
      </a:accent3>
      <a:accent4>
        <a:srgbClr val="C6C7C5"/>
      </a:accent4>
      <a:accent5>
        <a:srgbClr val="121F6A"/>
      </a:accent5>
      <a:accent6>
        <a:srgbClr val="4A82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E23D7E63803D4DB77FBEDB727C2575" ma:contentTypeVersion="12" ma:contentTypeDescription="Create a new document." ma:contentTypeScope="" ma:versionID="0a300798d0d78ad732312b574b6fe20f">
  <xsd:schema xmlns:xsd="http://www.w3.org/2001/XMLSchema" xmlns:xs="http://www.w3.org/2001/XMLSchema" xmlns:p="http://schemas.microsoft.com/office/2006/metadata/properties" xmlns:ns2="2ff7a3ea-c276-4397-bfd2-33326b058778" xmlns:ns3="fddba816-7ca8-4359-9d63-49368db7f57e" targetNamespace="http://schemas.microsoft.com/office/2006/metadata/properties" ma:root="true" ma:fieldsID="2fc4e12641960405c6a40170aa71d5ed" ns2:_="" ns3:_="">
    <xsd:import namespace="2ff7a3ea-c276-4397-bfd2-33326b058778"/>
    <xsd:import namespace="fddba816-7ca8-4359-9d63-49368db7f5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7a3ea-c276-4397-bfd2-33326b058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dfe7f2c-8819-4ae1-bdcc-1e0e35842785"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dba816-7ca8-4359-9d63-49368db7f5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bcdfe48-6260-4283-969d-f9e4e1ad06ad}" ma:internalName="TaxCatchAll" ma:showField="CatchAllData" ma:web="fddba816-7ca8-4359-9d63-49368db7f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dba816-7ca8-4359-9d63-49368db7f57e" xsi:nil="true"/>
    <lcf76f155ced4ddcb4097134ff3c332f xmlns="2ff7a3ea-c276-4397-bfd2-33326b0587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633D9B-5124-497C-86D4-0B754BDB8417}">
  <ds:schemaRefs>
    <ds:schemaRef ds:uri="2ff7a3ea-c276-4397-bfd2-33326b058778"/>
    <ds:schemaRef ds:uri="fddba816-7ca8-4359-9d63-49368db7f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867E22-E659-477F-96DD-6AD478B6D062}">
  <ds:schemaRefs>
    <ds:schemaRef ds:uri="http://schemas.microsoft.com/sharepoint/v3/contenttype/forms"/>
  </ds:schemaRefs>
</ds:datastoreItem>
</file>

<file path=customXml/itemProps3.xml><?xml version="1.0" encoding="utf-8"?>
<ds:datastoreItem xmlns:ds="http://schemas.openxmlformats.org/officeDocument/2006/customXml" ds:itemID="{38F1082A-E365-480D-924B-EE8A0AB068AD}">
  <ds:schemaRefs>
    <ds:schemaRef ds:uri="http://purl.org/dc/terms/"/>
    <ds:schemaRef ds:uri="2ff7a3ea-c276-4397-bfd2-33326b058778"/>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infopath/2007/PartnerControls"/>
    <ds:schemaRef ds:uri="fddba816-7ca8-4359-9d63-49368db7f57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Coronavirus PPT</Template>
  <TotalTime>119688</TotalTime>
  <Words>2007</Words>
  <Application>Microsoft Office PowerPoint</Application>
  <PresentationFormat>Widescreen</PresentationFormat>
  <Paragraphs>259</Paragraphs>
  <Slides>19</Slides>
  <Notes>14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19</vt:i4>
      </vt:variant>
    </vt:vector>
  </HeadingPairs>
  <TitlesOfParts>
    <vt:vector size="32" baseType="lpstr">
      <vt:lpstr>Arial</vt:lpstr>
      <vt:lpstr>Avenir Next LT Pro</vt:lpstr>
      <vt:lpstr>Avenir Next LT Pro Demi</vt:lpstr>
      <vt:lpstr>Avenir Next LT Pro Light</vt:lpstr>
      <vt:lpstr>Calibri</vt:lpstr>
      <vt:lpstr>Helvetica</vt:lpstr>
      <vt:lpstr>Wingdings</vt:lpstr>
      <vt:lpstr>Opening Slide</vt:lpstr>
      <vt:lpstr>1_Body Slides</vt:lpstr>
      <vt:lpstr>Divider Slide</vt:lpstr>
      <vt:lpstr>1_Divider Slaide</vt:lpstr>
      <vt:lpstr>Divider Slaide</vt:lpstr>
      <vt:lpstr>1_Office Theme</vt:lpstr>
      <vt:lpstr>Benefits of Additive Manufacturing</vt:lpstr>
      <vt:lpstr>Benefits – Why use Additive Manufacturing?</vt:lpstr>
      <vt:lpstr>Where is AM used within organizations? </vt:lpstr>
      <vt:lpstr>Why Additive Manufacturing?</vt:lpstr>
      <vt:lpstr>Comparison – Why Additive Manufacturing?</vt:lpstr>
      <vt:lpstr>Impact – Beyond Stuttgart</vt:lpstr>
      <vt:lpstr>BW Vision &amp; Strategy</vt:lpstr>
      <vt:lpstr>Planned Additive Manufacturing Centers (AMC)</vt:lpstr>
      <vt:lpstr>Why In-House? </vt:lpstr>
      <vt:lpstr>Keys to Success – AMC-Stuttgart &amp; AMC-Clearwater </vt:lpstr>
      <vt:lpstr>BW Examples</vt:lpstr>
      <vt:lpstr>Use Case Example &amp; Impact</vt:lpstr>
      <vt:lpstr>Functional Prototyping</vt:lpstr>
      <vt:lpstr>Process Improvement – Manufacturing Aids, Tooling, Test Equipment</vt:lpstr>
      <vt:lpstr>Production Parts</vt:lpstr>
      <vt:lpstr>Production Parts</vt:lpstr>
      <vt:lpstr>Production Parts</vt:lpstr>
      <vt:lpstr>First AMC-Stuttgart Order for Converting – May ‘24</vt:lpstr>
      <vt:lpstr> More Questions? Timothy.schniepp@barry-wehmiller.com  additivemanufacturing@barry-wehmiller.com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Zygmund, Alexis (BW-STL)</dc:creator>
  <cp:lastModifiedBy>Reynolds, Emily (BW-STL)</cp:lastModifiedBy>
  <cp:revision>19</cp:revision>
  <cp:lastPrinted>2022-05-11T15:54:19Z</cp:lastPrinted>
  <dcterms:created xsi:type="dcterms:W3CDTF">2020-02-12T21:04:46Z</dcterms:created>
  <dcterms:modified xsi:type="dcterms:W3CDTF">2025-03-21T17:10:39Z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0x01010010E23D7E63803D4DB77FBEDB727C2575</vt:lpwstr>
  </property>
</Properties>
</file>